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9144000" cy="9144000"/>
  <p:notesSz cx="9144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80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2370" y="214706"/>
            <a:ext cx="7779258" cy="1002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E7E7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solidFill>
                  <a:srgbClr val="000000"/>
                </a:solidFill>
                <a:latin typeface="Trebuchet MS"/>
                <a:cs typeface="Trebuchet MS"/>
              </a:rPr>
              <a:t>© </a:t>
            </a:r>
            <a:r>
              <a:rPr spc="75" dirty="0">
                <a:solidFill>
                  <a:srgbClr val="000000"/>
                </a:solidFill>
              </a:rPr>
              <a:t>Brain</a:t>
            </a:r>
            <a:r>
              <a:rPr spc="-135" dirty="0">
                <a:solidFill>
                  <a:srgbClr val="000000"/>
                </a:solidFill>
              </a:rPr>
              <a:t> </a:t>
            </a:r>
            <a:r>
              <a:rPr spc="70" dirty="0">
                <a:solidFill>
                  <a:srgbClr val="000000"/>
                </a:solidFill>
              </a:rPr>
              <a:t>Wrinkles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E7E7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solidFill>
                  <a:srgbClr val="000000"/>
                </a:solidFill>
                <a:latin typeface="Trebuchet MS"/>
                <a:cs typeface="Trebuchet MS"/>
              </a:rPr>
              <a:t>© </a:t>
            </a:r>
            <a:r>
              <a:rPr spc="75" dirty="0">
                <a:solidFill>
                  <a:srgbClr val="000000"/>
                </a:solidFill>
              </a:rPr>
              <a:t>Brain</a:t>
            </a:r>
            <a:r>
              <a:rPr spc="-135" dirty="0">
                <a:solidFill>
                  <a:srgbClr val="000000"/>
                </a:solidFill>
              </a:rPr>
              <a:t> </a:t>
            </a:r>
            <a:r>
              <a:rPr spc="70" dirty="0">
                <a:solidFill>
                  <a:srgbClr val="000000"/>
                </a:solidFill>
              </a:rPr>
              <a:t>Wrinkles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E7E7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solidFill>
                  <a:srgbClr val="000000"/>
                </a:solidFill>
                <a:latin typeface="Trebuchet MS"/>
                <a:cs typeface="Trebuchet MS"/>
              </a:rPr>
              <a:t>© </a:t>
            </a:r>
            <a:r>
              <a:rPr spc="75" dirty="0">
                <a:solidFill>
                  <a:srgbClr val="000000"/>
                </a:solidFill>
              </a:rPr>
              <a:t>Brain</a:t>
            </a:r>
            <a:r>
              <a:rPr spc="-135" dirty="0">
                <a:solidFill>
                  <a:srgbClr val="000000"/>
                </a:solidFill>
              </a:rPr>
              <a:t> </a:t>
            </a:r>
            <a:r>
              <a:rPr spc="70" dirty="0">
                <a:solidFill>
                  <a:srgbClr val="000000"/>
                </a:solidFill>
              </a:rPr>
              <a:t>Wrinkles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E7E7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solidFill>
                  <a:srgbClr val="000000"/>
                </a:solidFill>
                <a:latin typeface="Trebuchet MS"/>
                <a:cs typeface="Trebuchet MS"/>
              </a:rPr>
              <a:t>© </a:t>
            </a:r>
            <a:r>
              <a:rPr spc="75" dirty="0">
                <a:solidFill>
                  <a:srgbClr val="000000"/>
                </a:solidFill>
              </a:rPr>
              <a:t>Brain</a:t>
            </a:r>
            <a:r>
              <a:rPr spc="-135" dirty="0">
                <a:solidFill>
                  <a:srgbClr val="000000"/>
                </a:solidFill>
              </a:rPr>
              <a:t> </a:t>
            </a:r>
            <a:r>
              <a:rPr spc="70" dirty="0">
                <a:solidFill>
                  <a:srgbClr val="000000"/>
                </a:solidFill>
              </a:rPr>
              <a:t>Wrinkles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E7E7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solidFill>
                  <a:srgbClr val="000000"/>
                </a:solidFill>
                <a:latin typeface="Trebuchet MS"/>
                <a:cs typeface="Trebuchet MS"/>
              </a:rPr>
              <a:t>© </a:t>
            </a:r>
            <a:r>
              <a:rPr spc="75" dirty="0">
                <a:solidFill>
                  <a:srgbClr val="000000"/>
                </a:solidFill>
              </a:rPr>
              <a:t>Brain</a:t>
            </a:r>
            <a:r>
              <a:rPr spc="-135" dirty="0">
                <a:solidFill>
                  <a:srgbClr val="000000"/>
                </a:solidFill>
              </a:rPr>
              <a:t> </a:t>
            </a:r>
            <a:r>
              <a:rPr spc="70" dirty="0">
                <a:solidFill>
                  <a:srgbClr val="000000"/>
                </a:solidFill>
              </a:rPr>
              <a:t>Wrinkles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85439" y="286258"/>
            <a:ext cx="2373121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0156" y="1792300"/>
            <a:ext cx="8263686" cy="4110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379" y="6701942"/>
            <a:ext cx="1082040" cy="173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7E7E7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solidFill>
                  <a:srgbClr val="000000"/>
                </a:solidFill>
                <a:latin typeface="Trebuchet MS"/>
                <a:cs typeface="Trebuchet MS"/>
              </a:rPr>
              <a:t>© </a:t>
            </a:r>
            <a:r>
              <a:rPr spc="75" dirty="0">
                <a:solidFill>
                  <a:srgbClr val="000000"/>
                </a:solidFill>
              </a:rPr>
              <a:t>Brain</a:t>
            </a:r>
            <a:r>
              <a:rPr spc="-135" dirty="0">
                <a:solidFill>
                  <a:srgbClr val="000000"/>
                </a:solidFill>
              </a:rPr>
              <a:t> </a:t>
            </a:r>
            <a:r>
              <a:rPr spc="70" dirty="0">
                <a:solidFill>
                  <a:srgbClr val="000000"/>
                </a:solidFill>
              </a:rPr>
              <a:t>Wrinkles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jpg"/><Relationship Id="rId12" Type="http://schemas.openxmlformats.org/officeDocument/2006/relationships/image" Target="../media/image166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7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g"/><Relationship Id="rId3" Type="http://schemas.openxmlformats.org/officeDocument/2006/relationships/image" Target="../media/image178.png"/><Relationship Id="rId7" Type="http://schemas.openxmlformats.org/officeDocument/2006/relationships/image" Target="../media/image182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jp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923" y="281940"/>
            <a:ext cx="8808720" cy="3442970"/>
          </a:xfrm>
          <a:custGeom>
            <a:avLst/>
            <a:gdLst/>
            <a:ahLst/>
            <a:cxnLst/>
            <a:rect l="l" t="t" r="r" b="b"/>
            <a:pathLst>
              <a:path w="8808720" h="3442970">
                <a:moveTo>
                  <a:pt x="0" y="3442715"/>
                </a:moveTo>
                <a:lnTo>
                  <a:pt x="8808720" y="3442715"/>
                </a:lnTo>
                <a:lnTo>
                  <a:pt x="8808720" y="0"/>
                </a:lnTo>
                <a:lnTo>
                  <a:pt x="0" y="0"/>
                </a:lnTo>
                <a:lnTo>
                  <a:pt x="0" y="3442715"/>
                </a:lnTo>
                <a:close/>
              </a:path>
            </a:pathLst>
          </a:custGeom>
          <a:solidFill>
            <a:srgbClr val="B8D4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923" y="281940"/>
            <a:ext cx="8808720" cy="3442970"/>
          </a:xfrm>
          <a:custGeom>
            <a:avLst/>
            <a:gdLst/>
            <a:ahLst/>
            <a:cxnLst/>
            <a:rect l="l" t="t" r="r" b="b"/>
            <a:pathLst>
              <a:path w="8808720" h="3442970">
                <a:moveTo>
                  <a:pt x="0" y="3442715"/>
                </a:moveTo>
                <a:lnTo>
                  <a:pt x="8808720" y="3442715"/>
                </a:lnTo>
                <a:lnTo>
                  <a:pt x="8808720" y="0"/>
                </a:lnTo>
                <a:lnTo>
                  <a:pt x="0" y="0"/>
                </a:lnTo>
                <a:lnTo>
                  <a:pt x="0" y="3442715"/>
                </a:lnTo>
                <a:close/>
              </a:path>
            </a:pathLst>
          </a:custGeom>
          <a:ln w="57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3475" y="1107543"/>
            <a:ext cx="7009853" cy="928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59583" y="2204823"/>
            <a:ext cx="4661408" cy="934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6900" y="3166998"/>
            <a:ext cx="79819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Verdana"/>
                <a:cs typeface="Verdana"/>
              </a:rPr>
              <a:t>Presentation, </a:t>
            </a:r>
            <a:r>
              <a:rPr sz="2800" spc="-40" dirty="0">
                <a:latin typeface="Verdana"/>
                <a:cs typeface="Verdana"/>
              </a:rPr>
              <a:t>Graphic </a:t>
            </a:r>
            <a:r>
              <a:rPr sz="2800" spc="-70" dirty="0">
                <a:latin typeface="Verdana"/>
                <a:cs typeface="Verdana"/>
              </a:rPr>
              <a:t>Organizers, </a:t>
            </a:r>
            <a:r>
              <a:rPr sz="2800" spc="-315" dirty="0">
                <a:latin typeface="Verdana"/>
                <a:cs typeface="Verdana"/>
              </a:rPr>
              <a:t>&amp;</a:t>
            </a:r>
            <a:r>
              <a:rPr sz="2800" spc="-405" dirty="0">
                <a:latin typeface="Verdana"/>
                <a:cs typeface="Verdana"/>
              </a:rPr>
              <a:t> </a:t>
            </a:r>
            <a:r>
              <a:rPr sz="2800" spc="20" dirty="0">
                <a:latin typeface="Verdana"/>
                <a:cs typeface="Verdana"/>
              </a:rPr>
              <a:t>Activities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36570" y="104394"/>
            <a:ext cx="28981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i="1" spc="-915" dirty="0">
                <a:latin typeface="Arial"/>
                <a:cs typeface="Arial"/>
              </a:rPr>
              <a:t>Georgia’s</a:t>
            </a:r>
            <a:endParaRPr sz="7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3602735"/>
            <a:ext cx="3384804" cy="2767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3923" y="3835908"/>
            <a:ext cx="2799588" cy="21031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873" y="3816858"/>
            <a:ext cx="2837815" cy="2141220"/>
          </a:xfrm>
          <a:custGeom>
            <a:avLst/>
            <a:gdLst/>
            <a:ahLst/>
            <a:cxnLst/>
            <a:rect l="l" t="t" r="r" b="b"/>
            <a:pathLst>
              <a:path w="2837815" h="2141220">
                <a:moveTo>
                  <a:pt x="0" y="2141219"/>
                </a:moveTo>
                <a:lnTo>
                  <a:pt x="2837688" y="2141219"/>
                </a:lnTo>
                <a:lnTo>
                  <a:pt x="2837688" y="0"/>
                </a:lnTo>
                <a:lnTo>
                  <a:pt x="0" y="0"/>
                </a:lnTo>
                <a:lnTo>
                  <a:pt x="0" y="2141219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21308" y="4928615"/>
            <a:ext cx="2737104" cy="19293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54480" y="5161788"/>
            <a:ext cx="2072640" cy="15544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35430" y="5142738"/>
            <a:ext cx="2110740" cy="1592580"/>
          </a:xfrm>
          <a:custGeom>
            <a:avLst/>
            <a:gdLst/>
            <a:ahLst/>
            <a:cxnLst/>
            <a:rect l="l" t="t" r="r" b="b"/>
            <a:pathLst>
              <a:path w="2110740" h="1592579">
                <a:moveTo>
                  <a:pt x="0" y="1592580"/>
                </a:moveTo>
                <a:lnTo>
                  <a:pt x="2110740" y="1592580"/>
                </a:lnTo>
                <a:lnTo>
                  <a:pt x="2110740" y="0"/>
                </a:lnTo>
                <a:lnTo>
                  <a:pt x="0" y="0"/>
                </a:lnTo>
                <a:lnTo>
                  <a:pt x="0" y="159258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2795" y="5116066"/>
            <a:ext cx="1624584" cy="16245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3568" y="5196840"/>
            <a:ext cx="1463039" cy="14630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90544" y="3675886"/>
            <a:ext cx="2493264" cy="30998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23715" y="3909060"/>
            <a:ext cx="1828800" cy="24353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04665" y="3890009"/>
            <a:ext cx="1866900" cy="2473960"/>
          </a:xfrm>
          <a:custGeom>
            <a:avLst/>
            <a:gdLst/>
            <a:ahLst/>
            <a:cxnLst/>
            <a:rect l="l" t="t" r="r" b="b"/>
            <a:pathLst>
              <a:path w="1866900" h="2473960">
                <a:moveTo>
                  <a:pt x="0" y="2473452"/>
                </a:moveTo>
                <a:lnTo>
                  <a:pt x="1866900" y="2473452"/>
                </a:lnTo>
                <a:lnTo>
                  <a:pt x="1866900" y="0"/>
                </a:lnTo>
                <a:lnTo>
                  <a:pt x="0" y="0"/>
                </a:lnTo>
                <a:lnTo>
                  <a:pt x="0" y="2473452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56759" y="4654296"/>
            <a:ext cx="1885188" cy="2203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89932" y="4887467"/>
            <a:ext cx="1220724" cy="1828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70882" y="4868417"/>
            <a:ext cx="1259205" cy="1866900"/>
          </a:xfrm>
          <a:custGeom>
            <a:avLst/>
            <a:gdLst/>
            <a:ahLst/>
            <a:cxnLst/>
            <a:rect l="l" t="t" r="r" b="b"/>
            <a:pathLst>
              <a:path w="1259204" h="1866900">
                <a:moveTo>
                  <a:pt x="0" y="1866899"/>
                </a:moveTo>
                <a:lnTo>
                  <a:pt x="1258824" y="1866899"/>
                </a:lnTo>
                <a:lnTo>
                  <a:pt x="1258824" y="0"/>
                </a:lnTo>
                <a:lnTo>
                  <a:pt x="0" y="0"/>
                </a:lnTo>
                <a:lnTo>
                  <a:pt x="0" y="1866899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59067" y="3663696"/>
            <a:ext cx="2884932" cy="249326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92240" y="3896867"/>
            <a:ext cx="2446019" cy="18288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73190" y="3877817"/>
            <a:ext cx="2484120" cy="1866900"/>
          </a:xfrm>
          <a:custGeom>
            <a:avLst/>
            <a:gdLst/>
            <a:ahLst/>
            <a:cxnLst/>
            <a:rect l="l" t="t" r="r" b="b"/>
            <a:pathLst>
              <a:path w="2484120" h="1866900">
                <a:moveTo>
                  <a:pt x="0" y="1866899"/>
                </a:moveTo>
                <a:lnTo>
                  <a:pt x="2484119" y="1866899"/>
                </a:lnTo>
                <a:lnTo>
                  <a:pt x="2484119" y="0"/>
                </a:lnTo>
                <a:lnTo>
                  <a:pt x="0" y="0"/>
                </a:lnTo>
                <a:lnTo>
                  <a:pt x="0" y="1866899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53328" y="4654296"/>
            <a:ext cx="3090672" cy="22037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86500" y="4887467"/>
            <a:ext cx="2447544" cy="18288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67450" y="4868417"/>
            <a:ext cx="2486025" cy="1866900"/>
          </a:xfrm>
          <a:custGeom>
            <a:avLst/>
            <a:gdLst/>
            <a:ahLst/>
            <a:cxnLst/>
            <a:rect l="l" t="t" r="r" b="b"/>
            <a:pathLst>
              <a:path w="2486025" h="1866900">
                <a:moveTo>
                  <a:pt x="0" y="1866899"/>
                </a:moveTo>
                <a:lnTo>
                  <a:pt x="2485644" y="1866899"/>
                </a:lnTo>
                <a:lnTo>
                  <a:pt x="2485644" y="0"/>
                </a:lnTo>
                <a:lnTo>
                  <a:pt x="0" y="0"/>
                </a:lnTo>
                <a:lnTo>
                  <a:pt x="0" y="1866899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6644741"/>
            <a:ext cx="1295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68196" y="0"/>
            <a:ext cx="600760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9739" y="35050"/>
            <a:ext cx="5684520" cy="6822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10689" y="16000"/>
            <a:ext cx="5722620" cy="6842125"/>
          </a:xfrm>
          <a:custGeom>
            <a:avLst/>
            <a:gdLst/>
            <a:ahLst/>
            <a:cxnLst/>
            <a:rect l="l" t="t" r="r" b="b"/>
            <a:pathLst>
              <a:path w="5722620" h="6842125">
                <a:moveTo>
                  <a:pt x="5722620" y="6841996"/>
                </a:moveTo>
                <a:lnTo>
                  <a:pt x="5722620" y="0"/>
                </a:lnTo>
                <a:lnTo>
                  <a:pt x="0" y="0"/>
                </a:lnTo>
                <a:lnTo>
                  <a:pt x="0" y="68419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76471" y="4780279"/>
            <a:ext cx="17576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90" dirty="0">
                <a:latin typeface="Times New Roman"/>
                <a:cs typeface="Times New Roman"/>
              </a:rPr>
              <a:t>Coastal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175" dirty="0">
                <a:latin typeface="Times New Roman"/>
                <a:cs typeface="Times New Roman"/>
              </a:rPr>
              <a:t>Plain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04514" y="66801"/>
            <a:ext cx="14255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5" dirty="0"/>
              <a:t>Blue</a:t>
            </a:r>
            <a:r>
              <a:rPr sz="2000" spc="-15" dirty="0"/>
              <a:t> </a:t>
            </a:r>
            <a:r>
              <a:rPr sz="2000" spc="260" dirty="0"/>
              <a:t>Ridge</a:t>
            </a:r>
            <a:endParaRPr sz="2000"/>
          </a:p>
        </p:txBody>
      </p:sp>
      <p:sp>
        <p:nvSpPr>
          <p:cNvPr id="10" name="object 10"/>
          <p:cNvSpPr txBox="1"/>
          <p:nvPr/>
        </p:nvSpPr>
        <p:spPr>
          <a:xfrm>
            <a:off x="193039" y="72389"/>
            <a:ext cx="17913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340" dirty="0">
                <a:latin typeface="Times New Roman"/>
                <a:cs typeface="Times New Roman"/>
              </a:rPr>
              <a:t>Appalachian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1848" y="286994"/>
            <a:ext cx="3967479" cy="201295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000" spc="310" dirty="0">
                <a:latin typeface="Times New Roman"/>
                <a:cs typeface="Times New Roman"/>
              </a:rPr>
              <a:t>Plateau</a:t>
            </a:r>
            <a:endParaRPr sz="2000">
              <a:latin typeface="Times New Roman"/>
              <a:cs typeface="Times New Roman"/>
            </a:endParaRPr>
          </a:p>
          <a:p>
            <a:pPr marL="1257935" marR="1674495" algn="ctr">
              <a:lnSpc>
                <a:spcPct val="100000"/>
              </a:lnSpc>
              <a:spcBef>
                <a:spcPts val="715"/>
              </a:spcBef>
            </a:pPr>
            <a:r>
              <a:rPr sz="2000" spc="260" dirty="0">
                <a:latin typeface="Times New Roman"/>
                <a:cs typeface="Times New Roman"/>
              </a:rPr>
              <a:t>Ridge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40" dirty="0">
                <a:latin typeface="Times New Roman"/>
                <a:cs typeface="Times New Roman"/>
              </a:rPr>
              <a:t>&amp;  </a:t>
            </a:r>
            <a:r>
              <a:rPr sz="2000" spc="220" dirty="0">
                <a:latin typeface="Times New Roman"/>
                <a:cs typeface="Times New Roman"/>
              </a:rPr>
              <a:t>Valley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745"/>
              </a:spcBef>
            </a:pPr>
            <a:r>
              <a:rPr sz="2000" spc="295" dirty="0">
                <a:latin typeface="Times New Roman"/>
                <a:cs typeface="Times New Roman"/>
              </a:rPr>
              <a:t>Piedmo</a:t>
            </a:r>
            <a:r>
              <a:rPr sz="2000" spc="260" dirty="0">
                <a:latin typeface="Times New Roman"/>
                <a:cs typeface="Times New Roman"/>
              </a:rPr>
              <a:t>n</a:t>
            </a:r>
            <a:r>
              <a:rPr sz="2000" spc="295" dirty="0">
                <a:latin typeface="Times New Roman"/>
                <a:cs typeface="Times New Roman"/>
              </a:rPr>
              <a:t>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8838" y="426338"/>
            <a:ext cx="582295" cy="556260"/>
          </a:xfrm>
          <a:custGeom>
            <a:avLst/>
            <a:gdLst/>
            <a:ahLst/>
            <a:cxnLst/>
            <a:rect l="l" t="t" r="r" b="b"/>
            <a:pathLst>
              <a:path w="582294" h="556260">
                <a:moveTo>
                  <a:pt x="387985" y="0"/>
                </a:moveTo>
                <a:lnTo>
                  <a:pt x="434848" y="50164"/>
                </a:lnTo>
                <a:lnTo>
                  <a:pt x="0" y="455295"/>
                </a:lnTo>
                <a:lnTo>
                  <a:pt x="93472" y="555751"/>
                </a:lnTo>
                <a:lnTo>
                  <a:pt x="528319" y="150495"/>
                </a:lnTo>
                <a:lnTo>
                  <a:pt x="576830" y="150495"/>
                </a:lnTo>
                <a:lnTo>
                  <a:pt x="581913" y="6731"/>
                </a:lnTo>
                <a:lnTo>
                  <a:pt x="387985" y="0"/>
                </a:lnTo>
                <a:close/>
              </a:path>
              <a:path w="582294" h="556260">
                <a:moveTo>
                  <a:pt x="576830" y="150495"/>
                </a:moveTo>
                <a:lnTo>
                  <a:pt x="528319" y="150495"/>
                </a:lnTo>
                <a:lnTo>
                  <a:pt x="575056" y="200660"/>
                </a:lnTo>
                <a:lnTo>
                  <a:pt x="576830" y="15049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78838" y="426338"/>
            <a:ext cx="582295" cy="556260"/>
          </a:xfrm>
          <a:custGeom>
            <a:avLst/>
            <a:gdLst/>
            <a:ahLst/>
            <a:cxnLst/>
            <a:rect l="l" t="t" r="r" b="b"/>
            <a:pathLst>
              <a:path w="582294" h="556260">
                <a:moveTo>
                  <a:pt x="0" y="455295"/>
                </a:moveTo>
                <a:lnTo>
                  <a:pt x="434848" y="50164"/>
                </a:lnTo>
                <a:lnTo>
                  <a:pt x="387985" y="0"/>
                </a:lnTo>
                <a:lnTo>
                  <a:pt x="581913" y="6731"/>
                </a:lnTo>
                <a:lnTo>
                  <a:pt x="575056" y="200660"/>
                </a:lnTo>
                <a:lnTo>
                  <a:pt x="528319" y="150495"/>
                </a:lnTo>
                <a:lnTo>
                  <a:pt x="93472" y="555751"/>
                </a:lnTo>
                <a:lnTo>
                  <a:pt x="0" y="45529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1312" y="19811"/>
            <a:ext cx="7990332" cy="1495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8744" y="47244"/>
            <a:ext cx="7872983" cy="1377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3762" y="122301"/>
            <a:ext cx="7722908" cy="12279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2660" y="1388363"/>
            <a:ext cx="4768595" cy="12512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61616" y="1417319"/>
            <a:ext cx="4649724" cy="1130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6545" y="1491488"/>
            <a:ext cx="4500245" cy="9826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66394" y="2482976"/>
            <a:ext cx="7918450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marR="748030" indent="-571500">
              <a:lnSpc>
                <a:spcPct val="100000"/>
              </a:lnSpc>
              <a:spcBef>
                <a:spcPts val="105"/>
              </a:spcBef>
              <a:buChar char="•"/>
              <a:tabLst>
                <a:tab pos="583565" algn="l"/>
                <a:tab pos="584200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50" dirty="0">
                <a:latin typeface="Arial"/>
                <a:cs typeface="Arial"/>
              </a:rPr>
              <a:t>Appalachian </a:t>
            </a:r>
            <a:r>
              <a:rPr sz="3200" spc="-140" dirty="0">
                <a:latin typeface="Arial"/>
                <a:cs typeface="Arial"/>
              </a:rPr>
              <a:t>Plateau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10" dirty="0">
                <a:latin typeface="Arial"/>
                <a:cs typeface="Arial"/>
              </a:rPr>
              <a:t>state’s  smallest</a:t>
            </a:r>
            <a:r>
              <a:rPr sz="3200" spc="45" dirty="0">
                <a:latin typeface="Arial"/>
                <a:cs typeface="Arial"/>
              </a:rPr>
              <a:t> </a:t>
            </a:r>
            <a:r>
              <a:rPr sz="3200" spc="-170" dirty="0">
                <a:latin typeface="Arial"/>
                <a:cs typeface="Arial"/>
              </a:rPr>
              <a:t>region.</a:t>
            </a:r>
            <a:endParaRPr sz="3200">
              <a:latin typeface="Arial"/>
              <a:cs typeface="Arial"/>
            </a:endParaRPr>
          </a:p>
          <a:p>
            <a:pPr marL="584200" marR="5080" indent="-571500">
              <a:lnSpc>
                <a:spcPct val="100000"/>
              </a:lnSpc>
              <a:spcBef>
                <a:spcPts val="2160"/>
              </a:spcBef>
              <a:buChar char="•"/>
              <a:tabLst>
                <a:tab pos="583565" algn="l"/>
                <a:tab pos="584200" algn="l"/>
              </a:tabLst>
            </a:pPr>
            <a:r>
              <a:rPr sz="3200" spc="254" dirty="0">
                <a:latin typeface="Arial"/>
                <a:cs typeface="Arial"/>
              </a:rPr>
              <a:t>It’s </a:t>
            </a:r>
            <a:r>
              <a:rPr sz="3200" spc="-110" dirty="0">
                <a:latin typeface="Arial"/>
                <a:cs typeface="Arial"/>
              </a:rPr>
              <a:t>located </a:t>
            </a:r>
            <a:r>
              <a:rPr sz="3200" spc="-185" dirty="0">
                <a:latin typeface="Arial"/>
                <a:cs typeface="Arial"/>
              </a:rPr>
              <a:t>in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very </a:t>
            </a:r>
            <a:r>
              <a:rPr sz="3200" spc="60" dirty="0">
                <a:latin typeface="Arial"/>
                <a:cs typeface="Arial"/>
              </a:rPr>
              <a:t>northwest </a:t>
            </a:r>
            <a:r>
              <a:rPr sz="3200" spc="-10" dirty="0">
                <a:latin typeface="Arial"/>
                <a:cs typeface="Arial"/>
              </a:rPr>
              <a:t>corner 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-215" dirty="0">
                <a:latin typeface="Arial"/>
                <a:cs typeface="Arial"/>
              </a:rPr>
              <a:t>Georgia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100" dirty="0">
                <a:latin typeface="Arial"/>
                <a:cs typeface="Arial"/>
              </a:rPr>
              <a:t>encompasses </a:t>
            </a:r>
            <a:r>
              <a:rPr sz="3200" spc="-254" dirty="0">
                <a:latin typeface="Arial"/>
                <a:cs typeface="Arial"/>
              </a:rPr>
              <a:t>Dade</a:t>
            </a:r>
            <a:r>
              <a:rPr sz="3200" spc="-290" dirty="0">
                <a:latin typeface="Arial"/>
                <a:cs typeface="Arial"/>
              </a:rPr>
              <a:t> </a:t>
            </a:r>
            <a:r>
              <a:rPr sz="3200" spc="-195" dirty="0">
                <a:latin typeface="Arial"/>
                <a:cs typeface="Arial"/>
              </a:rPr>
              <a:t>County.</a:t>
            </a:r>
            <a:endParaRPr sz="3200">
              <a:latin typeface="Arial"/>
              <a:cs typeface="Arial"/>
            </a:endParaRPr>
          </a:p>
          <a:p>
            <a:pPr marL="584200" marR="295275" indent="-571500">
              <a:lnSpc>
                <a:spcPct val="100000"/>
              </a:lnSpc>
              <a:spcBef>
                <a:spcPts val="2165"/>
              </a:spcBef>
              <a:buChar char="•"/>
              <a:tabLst>
                <a:tab pos="583565" algn="l"/>
                <a:tab pos="584200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35" dirty="0">
                <a:latin typeface="Arial"/>
                <a:cs typeface="Arial"/>
              </a:rPr>
              <a:t>region </a:t>
            </a:r>
            <a:r>
              <a:rPr sz="3200" spc="50" dirty="0">
                <a:latin typeface="Arial"/>
                <a:cs typeface="Arial"/>
              </a:rPr>
              <a:t>features </a:t>
            </a:r>
            <a:r>
              <a:rPr sz="3200" spc="-215" dirty="0">
                <a:latin typeface="Arial"/>
                <a:cs typeface="Arial"/>
              </a:rPr>
              <a:t>a </a:t>
            </a:r>
            <a:r>
              <a:rPr sz="3200" spc="-220" dirty="0">
                <a:latin typeface="Arial"/>
                <a:cs typeface="Arial"/>
              </a:rPr>
              <a:t>long, </a:t>
            </a:r>
            <a:r>
              <a:rPr sz="3200" spc="-10" dirty="0">
                <a:latin typeface="Arial"/>
                <a:cs typeface="Arial"/>
              </a:rPr>
              <a:t>narrow </a:t>
            </a:r>
            <a:r>
              <a:rPr sz="3200" spc="-135" dirty="0">
                <a:latin typeface="Arial"/>
                <a:cs typeface="Arial"/>
              </a:rPr>
              <a:t>valley  </a:t>
            </a:r>
            <a:r>
              <a:rPr sz="3200" spc="70" dirty="0">
                <a:latin typeface="Arial"/>
                <a:cs typeface="Arial"/>
              </a:rPr>
              <a:t>with </a:t>
            </a:r>
            <a:r>
              <a:rPr sz="3200" spc="-210" dirty="0">
                <a:latin typeface="Arial"/>
                <a:cs typeface="Arial"/>
              </a:rPr>
              <a:t>Sand </a:t>
            </a:r>
            <a:r>
              <a:rPr sz="3200" spc="-70" dirty="0">
                <a:latin typeface="Arial"/>
                <a:cs typeface="Arial"/>
              </a:rPr>
              <a:t>ftountain </a:t>
            </a:r>
            <a:r>
              <a:rPr sz="3200" spc="-195" dirty="0">
                <a:latin typeface="Arial"/>
                <a:cs typeface="Arial"/>
              </a:rPr>
              <a:t>on </a:t>
            </a:r>
            <a:r>
              <a:rPr sz="3200" spc="-175" dirty="0">
                <a:latin typeface="Arial"/>
                <a:cs typeface="Arial"/>
              </a:rPr>
              <a:t>one </a:t>
            </a:r>
            <a:r>
              <a:rPr sz="3200" spc="-120" dirty="0">
                <a:latin typeface="Arial"/>
                <a:cs typeface="Arial"/>
              </a:rPr>
              <a:t>side </a:t>
            </a:r>
            <a:r>
              <a:rPr sz="3200" spc="-155" dirty="0">
                <a:latin typeface="Arial"/>
                <a:cs typeface="Arial"/>
              </a:rPr>
              <a:t>and  </a:t>
            </a:r>
            <a:r>
              <a:rPr sz="3200" spc="-135" dirty="0">
                <a:latin typeface="Arial"/>
                <a:cs typeface="Arial"/>
              </a:rPr>
              <a:t>Lookout </a:t>
            </a:r>
            <a:r>
              <a:rPr sz="3200" spc="-70" dirty="0">
                <a:latin typeface="Arial"/>
                <a:cs typeface="Arial"/>
              </a:rPr>
              <a:t>ftountain </a:t>
            </a:r>
            <a:r>
              <a:rPr sz="3200" spc="-195" dirty="0">
                <a:latin typeface="Arial"/>
                <a:cs typeface="Arial"/>
              </a:rPr>
              <a:t>on </a:t>
            </a:r>
            <a:r>
              <a:rPr sz="3200" spc="90" dirty="0">
                <a:latin typeface="Arial"/>
                <a:cs typeface="Arial"/>
              </a:rPr>
              <a:t>the</a:t>
            </a:r>
            <a:r>
              <a:rPr sz="3200" spc="-195" dirty="0">
                <a:latin typeface="Arial"/>
                <a:cs typeface="Arial"/>
              </a:rPr>
              <a:t> </a:t>
            </a:r>
            <a:r>
              <a:rPr sz="3200" spc="-85" dirty="0">
                <a:latin typeface="Arial"/>
                <a:cs typeface="Arial"/>
              </a:rPr>
              <a:t>other.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7542" y="6668820"/>
            <a:ext cx="119126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7305" y="6665031"/>
            <a:ext cx="1270000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5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0811" y="0"/>
            <a:ext cx="8342376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4260" y="31496"/>
            <a:ext cx="179197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spc="340" dirty="0">
                <a:latin typeface="Times New Roman"/>
                <a:cs typeface="Times New Roman"/>
              </a:rPr>
              <a:t>Appalachian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310" dirty="0">
                <a:latin typeface="Times New Roman"/>
                <a:cs typeface="Times New Roman"/>
              </a:rPr>
              <a:t>Plateau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4605" y="6644741"/>
            <a:ext cx="1295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3797" y="305181"/>
            <a:ext cx="62953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45" dirty="0"/>
              <a:t>View</a:t>
            </a:r>
            <a:r>
              <a:rPr sz="3200" spc="75" dirty="0"/>
              <a:t> </a:t>
            </a:r>
            <a:r>
              <a:rPr sz="3200" spc="560" dirty="0"/>
              <a:t>from</a:t>
            </a:r>
            <a:r>
              <a:rPr sz="3200" spc="55" dirty="0"/>
              <a:t> </a:t>
            </a:r>
            <a:r>
              <a:rPr sz="3200" spc="365" dirty="0"/>
              <a:t>Lookout</a:t>
            </a:r>
            <a:r>
              <a:rPr sz="3200" spc="60" dirty="0"/>
              <a:t> </a:t>
            </a:r>
            <a:r>
              <a:rPr sz="3200" spc="500" dirty="0"/>
              <a:t>ftountain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224027" y="771142"/>
            <a:ext cx="8894064" cy="6086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1004316"/>
            <a:ext cx="8229600" cy="5466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8150" y="985266"/>
            <a:ext cx="8267700" cy="5504815"/>
          </a:xfrm>
          <a:custGeom>
            <a:avLst/>
            <a:gdLst/>
            <a:ahLst/>
            <a:cxnLst/>
            <a:rect l="l" t="t" r="r" b="b"/>
            <a:pathLst>
              <a:path w="8267700" h="5504815">
                <a:moveTo>
                  <a:pt x="0" y="5504688"/>
                </a:moveTo>
                <a:lnTo>
                  <a:pt x="8267700" y="5504688"/>
                </a:lnTo>
                <a:lnTo>
                  <a:pt x="8267700" y="0"/>
                </a:lnTo>
                <a:lnTo>
                  <a:pt x="0" y="0"/>
                </a:lnTo>
                <a:lnTo>
                  <a:pt x="0" y="550468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1312" y="19811"/>
            <a:ext cx="7990332" cy="1495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8744" y="47244"/>
            <a:ext cx="7872983" cy="1377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3762" y="122301"/>
            <a:ext cx="7722908" cy="12279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2660" y="1388363"/>
            <a:ext cx="4768595" cy="12512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61616" y="1417319"/>
            <a:ext cx="4649724" cy="1130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6545" y="1491488"/>
            <a:ext cx="4500245" cy="9826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66394" y="2575306"/>
            <a:ext cx="7835900" cy="392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marR="163830" indent="-571500">
              <a:lnSpc>
                <a:spcPct val="100000"/>
              </a:lnSpc>
              <a:spcBef>
                <a:spcPts val="105"/>
              </a:spcBef>
              <a:buChar char="•"/>
              <a:tabLst>
                <a:tab pos="583565" algn="l"/>
                <a:tab pos="584200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35" dirty="0">
                <a:latin typeface="Arial"/>
                <a:cs typeface="Arial"/>
              </a:rPr>
              <a:t>region </a:t>
            </a:r>
            <a:r>
              <a:rPr sz="3200" spc="-114" dirty="0">
                <a:latin typeface="Arial"/>
                <a:cs typeface="Arial"/>
              </a:rPr>
              <a:t>contains </a:t>
            </a:r>
            <a:r>
              <a:rPr sz="3200" spc="70" dirty="0">
                <a:latin typeface="Arial"/>
                <a:cs typeface="Arial"/>
              </a:rPr>
              <a:t>two </a:t>
            </a:r>
            <a:r>
              <a:rPr sz="3200" spc="-25" dirty="0">
                <a:latin typeface="Arial"/>
                <a:cs typeface="Arial"/>
              </a:rPr>
              <a:t>waterfalls, </a:t>
            </a:r>
            <a:r>
              <a:rPr sz="3200" spc="-90" dirty="0">
                <a:latin typeface="Arial"/>
                <a:cs typeface="Arial"/>
              </a:rPr>
              <a:t>many  </a:t>
            </a:r>
            <a:r>
              <a:rPr sz="3200" spc="-114" dirty="0">
                <a:latin typeface="Arial"/>
                <a:cs typeface="Arial"/>
              </a:rPr>
              <a:t>underground </a:t>
            </a:r>
            <a:r>
              <a:rPr sz="3200" spc="-165" dirty="0">
                <a:latin typeface="Arial"/>
                <a:cs typeface="Arial"/>
              </a:rPr>
              <a:t>caves,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120" dirty="0">
                <a:latin typeface="Arial"/>
                <a:cs typeface="Arial"/>
              </a:rPr>
              <a:t>it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95" dirty="0">
                <a:latin typeface="Arial"/>
                <a:cs typeface="Arial"/>
              </a:rPr>
              <a:t>covered </a:t>
            </a:r>
            <a:r>
              <a:rPr sz="3200" spc="-185" dirty="0">
                <a:latin typeface="Arial"/>
                <a:cs typeface="Arial"/>
              </a:rPr>
              <a:t>in  </a:t>
            </a:r>
            <a:r>
              <a:rPr sz="3200" spc="50" dirty="0">
                <a:latin typeface="Arial"/>
                <a:cs typeface="Arial"/>
              </a:rPr>
              <a:t>forests.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584200" marR="5080" indent="-571500">
              <a:lnSpc>
                <a:spcPct val="100000"/>
              </a:lnSpc>
              <a:buChar char="•"/>
              <a:tabLst>
                <a:tab pos="583565" algn="l"/>
                <a:tab pos="584200" algn="l"/>
              </a:tabLst>
            </a:pPr>
            <a:r>
              <a:rPr sz="3200" spc="565" dirty="0">
                <a:latin typeface="Arial"/>
                <a:cs typeface="Arial"/>
              </a:rPr>
              <a:t>It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30" dirty="0">
                <a:latin typeface="Arial"/>
                <a:cs typeface="Arial"/>
              </a:rPr>
              <a:t>not </a:t>
            </a:r>
            <a:r>
              <a:rPr sz="3200" spc="-215" dirty="0">
                <a:latin typeface="Arial"/>
                <a:cs typeface="Arial"/>
              </a:rPr>
              <a:t>a </a:t>
            </a:r>
            <a:r>
              <a:rPr sz="3200" spc="-229" dirty="0">
                <a:latin typeface="Arial"/>
                <a:cs typeface="Arial"/>
              </a:rPr>
              <a:t>good </a:t>
            </a:r>
            <a:r>
              <a:rPr sz="3200" spc="-75" dirty="0">
                <a:latin typeface="Arial"/>
                <a:cs typeface="Arial"/>
              </a:rPr>
              <a:t>area </a:t>
            </a:r>
            <a:r>
              <a:rPr sz="3200" spc="185" dirty="0">
                <a:latin typeface="Arial"/>
                <a:cs typeface="Arial"/>
              </a:rPr>
              <a:t>for </a:t>
            </a:r>
            <a:r>
              <a:rPr sz="3200" spc="10" dirty="0">
                <a:latin typeface="Arial"/>
                <a:cs typeface="Arial"/>
              </a:rPr>
              <a:t>farming </a:t>
            </a:r>
            <a:r>
              <a:rPr sz="3200" spc="-130" dirty="0">
                <a:latin typeface="Arial"/>
                <a:cs typeface="Arial"/>
              </a:rPr>
              <a:t>because 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30" dirty="0">
                <a:latin typeface="Arial"/>
                <a:cs typeface="Arial"/>
              </a:rPr>
              <a:t>sandy </a:t>
            </a:r>
            <a:r>
              <a:rPr sz="3200" spc="-150" dirty="0">
                <a:latin typeface="Arial"/>
                <a:cs typeface="Arial"/>
              </a:rPr>
              <a:t>soil; </a:t>
            </a:r>
            <a:r>
              <a:rPr sz="3200" spc="-95" dirty="0">
                <a:latin typeface="Arial"/>
                <a:cs typeface="Arial"/>
              </a:rPr>
              <a:t>however, </a:t>
            </a:r>
            <a:r>
              <a:rPr sz="3200" spc="120" dirty="0">
                <a:latin typeface="Arial"/>
                <a:cs typeface="Arial"/>
              </a:rPr>
              <a:t>it </a:t>
            </a:r>
            <a:r>
              <a:rPr sz="3200" spc="-110" dirty="0">
                <a:latin typeface="Arial"/>
                <a:cs typeface="Arial"/>
              </a:rPr>
              <a:t>was </a:t>
            </a:r>
            <a:r>
              <a:rPr sz="3200" spc="-165" dirty="0">
                <a:latin typeface="Arial"/>
                <a:cs typeface="Arial"/>
              </a:rPr>
              <a:t>once </a:t>
            </a:r>
            <a:r>
              <a:rPr sz="3200" spc="-215" dirty="0">
                <a:latin typeface="Arial"/>
                <a:cs typeface="Arial"/>
              </a:rPr>
              <a:t>a  </a:t>
            </a:r>
            <a:r>
              <a:rPr sz="3200" spc="20" dirty="0">
                <a:latin typeface="Arial"/>
                <a:cs typeface="Arial"/>
              </a:rPr>
              <a:t>profitable </a:t>
            </a:r>
            <a:r>
              <a:rPr sz="3200" spc="-75" dirty="0">
                <a:latin typeface="Arial"/>
                <a:cs typeface="Arial"/>
              </a:rPr>
              <a:t>area </a:t>
            </a:r>
            <a:r>
              <a:rPr sz="3200" spc="180" dirty="0">
                <a:latin typeface="Arial"/>
                <a:cs typeface="Arial"/>
              </a:rPr>
              <a:t>for </a:t>
            </a:r>
            <a:r>
              <a:rPr sz="3200" spc="-145" dirty="0">
                <a:latin typeface="Arial"/>
                <a:cs typeface="Arial"/>
              </a:rPr>
              <a:t>mining </a:t>
            </a:r>
            <a:r>
              <a:rPr sz="3200" spc="-175" dirty="0">
                <a:latin typeface="Arial"/>
                <a:cs typeface="Arial"/>
              </a:rPr>
              <a:t>coal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105" dirty="0">
                <a:latin typeface="Arial"/>
                <a:cs typeface="Arial"/>
              </a:rPr>
              <a:t>iron  </a:t>
            </a:r>
            <a:r>
              <a:rPr sz="3200" spc="-125" dirty="0">
                <a:latin typeface="Arial"/>
                <a:cs typeface="Arial"/>
              </a:rPr>
              <a:t>ore.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7542" y="6668820"/>
            <a:ext cx="119126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84605" y="6644741"/>
            <a:ext cx="1295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16908" y="2953511"/>
            <a:ext cx="4927092" cy="3904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50079" y="3186683"/>
            <a:ext cx="4572000" cy="342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31029" y="3167633"/>
            <a:ext cx="4610100" cy="3467100"/>
          </a:xfrm>
          <a:custGeom>
            <a:avLst/>
            <a:gdLst/>
            <a:ahLst/>
            <a:cxnLst/>
            <a:rect l="l" t="t" r="r" b="b"/>
            <a:pathLst>
              <a:path w="4610100" h="3467100">
                <a:moveTo>
                  <a:pt x="0" y="3467100"/>
                </a:moveTo>
                <a:lnTo>
                  <a:pt x="4610100" y="3467100"/>
                </a:lnTo>
                <a:lnTo>
                  <a:pt x="4610100" y="0"/>
                </a:lnTo>
                <a:lnTo>
                  <a:pt x="0" y="0"/>
                </a:lnTo>
                <a:lnTo>
                  <a:pt x="0" y="34671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68" y="10667"/>
            <a:ext cx="5236464" cy="4098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3840" y="243840"/>
            <a:ext cx="4572000" cy="34335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4790" y="224790"/>
            <a:ext cx="4610100" cy="3472179"/>
          </a:xfrm>
          <a:custGeom>
            <a:avLst/>
            <a:gdLst/>
            <a:ahLst/>
            <a:cxnLst/>
            <a:rect l="l" t="t" r="r" b="b"/>
            <a:pathLst>
              <a:path w="4610100" h="3472179">
                <a:moveTo>
                  <a:pt x="0" y="3471671"/>
                </a:moveTo>
                <a:lnTo>
                  <a:pt x="4610100" y="3471671"/>
                </a:lnTo>
                <a:lnTo>
                  <a:pt x="4610100" y="0"/>
                </a:lnTo>
                <a:lnTo>
                  <a:pt x="0" y="0"/>
                </a:lnTo>
                <a:lnTo>
                  <a:pt x="0" y="3471671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1312" y="19811"/>
            <a:ext cx="7990332" cy="1495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8744" y="47244"/>
            <a:ext cx="7872983" cy="1377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3762" y="122301"/>
            <a:ext cx="7722908" cy="12279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2660" y="1388363"/>
            <a:ext cx="4768595" cy="12512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61616" y="1417319"/>
            <a:ext cx="4649724" cy="1130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6545" y="1491488"/>
            <a:ext cx="4500245" cy="9826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2211" y="2744216"/>
            <a:ext cx="7592059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marR="5080" indent="-571500">
              <a:lnSpc>
                <a:spcPct val="100000"/>
              </a:lnSpc>
              <a:spcBef>
                <a:spcPts val="105"/>
              </a:spcBef>
              <a:buChar char="•"/>
              <a:tabLst>
                <a:tab pos="583565" algn="l"/>
                <a:tab pos="584200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65" dirty="0">
                <a:latin typeface="Arial"/>
                <a:cs typeface="Arial"/>
              </a:rPr>
              <a:t>average </a:t>
            </a:r>
            <a:r>
              <a:rPr sz="3200" spc="35" dirty="0">
                <a:latin typeface="Arial"/>
                <a:cs typeface="Arial"/>
              </a:rPr>
              <a:t>summer </a:t>
            </a:r>
            <a:r>
              <a:rPr sz="3200" spc="25" dirty="0">
                <a:latin typeface="Arial"/>
                <a:cs typeface="Arial"/>
              </a:rPr>
              <a:t>temperature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70" dirty="0">
                <a:latin typeface="Arial"/>
                <a:cs typeface="Arial"/>
              </a:rPr>
              <a:t>70  </a:t>
            </a:r>
            <a:r>
              <a:rPr sz="3200" spc="-105" dirty="0">
                <a:latin typeface="Arial"/>
                <a:cs typeface="Arial"/>
              </a:rPr>
              <a:t>degrees,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65" dirty="0">
                <a:latin typeface="Arial"/>
                <a:cs typeface="Arial"/>
              </a:rPr>
              <a:t>average </a:t>
            </a:r>
            <a:r>
              <a:rPr sz="3200" spc="5" dirty="0">
                <a:latin typeface="Arial"/>
                <a:cs typeface="Arial"/>
              </a:rPr>
              <a:t>winter  </a:t>
            </a:r>
            <a:r>
              <a:rPr sz="3200" spc="25" dirty="0">
                <a:latin typeface="Arial"/>
                <a:cs typeface="Arial"/>
              </a:rPr>
              <a:t>temperature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20" dirty="0">
                <a:latin typeface="Arial"/>
                <a:cs typeface="Arial"/>
              </a:rPr>
              <a:t>just </a:t>
            </a:r>
            <a:r>
              <a:rPr sz="3200" spc="-155" dirty="0">
                <a:latin typeface="Arial"/>
                <a:cs typeface="Arial"/>
              </a:rPr>
              <a:t>above </a:t>
            </a:r>
            <a:r>
              <a:rPr sz="3200" spc="70" dirty="0">
                <a:latin typeface="Arial"/>
                <a:cs typeface="Arial"/>
              </a:rPr>
              <a:t>40</a:t>
            </a:r>
            <a:r>
              <a:rPr sz="3200" spc="380" dirty="0">
                <a:latin typeface="Arial"/>
                <a:cs typeface="Arial"/>
              </a:rPr>
              <a:t> </a:t>
            </a:r>
            <a:r>
              <a:rPr sz="3200" spc="-120" dirty="0">
                <a:latin typeface="Arial"/>
                <a:cs typeface="Arial"/>
              </a:rPr>
              <a:t>degrees.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7542" y="6675818"/>
            <a:ext cx="1191260" cy="1905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0555" y="19811"/>
            <a:ext cx="6416040" cy="1496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29511" y="47244"/>
            <a:ext cx="6297168" cy="1379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3933" y="122301"/>
            <a:ext cx="6147435" cy="1229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5998" y="1389633"/>
            <a:ext cx="8022590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marR="398145" indent="-571500">
              <a:lnSpc>
                <a:spcPct val="100000"/>
              </a:lnSpc>
              <a:spcBef>
                <a:spcPts val="105"/>
              </a:spcBef>
              <a:buChar char="•"/>
              <a:tabLst>
                <a:tab pos="584200" algn="l"/>
                <a:tab pos="584835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40" dirty="0">
                <a:latin typeface="Arial"/>
                <a:cs typeface="Arial"/>
              </a:rPr>
              <a:t>Blue </a:t>
            </a:r>
            <a:r>
              <a:rPr sz="3200" spc="-265" dirty="0">
                <a:latin typeface="Arial"/>
                <a:cs typeface="Arial"/>
              </a:rPr>
              <a:t>Ridge </a:t>
            </a:r>
            <a:r>
              <a:rPr sz="3200" spc="-135" dirty="0">
                <a:latin typeface="Arial"/>
                <a:cs typeface="Arial"/>
              </a:rPr>
              <a:t>region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185" dirty="0">
                <a:latin typeface="Arial"/>
                <a:cs typeface="Arial"/>
              </a:rPr>
              <a:t>in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40" dirty="0">
                <a:latin typeface="Arial"/>
                <a:cs typeface="Arial"/>
              </a:rPr>
              <a:t>northeast  </a:t>
            </a:r>
            <a:r>
              <a:rPr sz="3200" spc="-10" dirty="0">
                <a:latin typeface="Arial"/>
                <a:cs typeface="Arial"/>
              </a:rPr>
              <a:t>corner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-220" dirty="0">
                <a:latin typeface="Arial"/>
                <a:cs typeface="Arial"/>
              </a:rPr>
              <a:t>Georgia,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120" dirty="0">
                <a:latin typeface="Arial"/>
                <a:cs typeface="Arial"/>
              </a:rPr>
              <a:t>it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75" dirty="0">
                <a:latin typeface="Arial"/>
                <a:cs typeface="Arial"/>
              </a:rPr>
              <a:t>made </a:t>
            </a:r>
            <a:r>
              <a:rPr sz="3200" spc="-110" dirty="0">
                <a:latin typeface="Arial"/>
                <a:cs typeface="Arial"/>
              </a:rPr>
              <a:t>up </a:t>
            </a:r>
            <a:r>
              <a:rPr sz="3200" spc="245" dirty="0">
                <a:latin typeface="Arial"/>
                <a:cs typeface="Arial"/>
              </a:rPr>
              <a:t>of 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40" dirty="0">
                <a:latin typeface="Arial"/>
                <a:cs typeface="Arial"/>
              </a:rPr>
              <a:t>Blue </a:t>
            </a:r>
            <a:r>
              <a:rPr sz="3200" spc="-265" dirty="0">
                <a:latin typeface="Arial"/>
                <a:cs typeface="Arial"/>
              </a:rPr>
              <a:t>Ridge</a:t>
            </a:r>
            <a:r>
              <a:rPr sz="3200" spc="135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ftountains.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584200" marR="372745" indent="-571500" algn="just">
              <a:lnSpc>
                <a:spcPct val="100000"/>
              </a:lnSpc>
              <a:buChar char="•"/>
              <a:tabLst>
                <a:tab pos="584835" algn="l"/>
              </a:tabLst>
            </a:pPr>
            <a:r>
              <a:rPr sz="3200" spc="-120" dirty="0">
                <a:latin typeface="Arial"/>
                <a:cs typeface="Arial"/>
              </a:rPr>
              <a:t>This </a:t>
            </a:r>
            <a:r>
              <a:rPr sz="3200" spc="-75" dirty="0">
                <a:latin typeface="Arial"/>
                <a:cs typeface="Arial"/>
              </a:rPr>
              <a:t>area </a:t>
            </a:r>
            <a:r>
              <a:rPr sz="3200" spc="-114" dirty="0">
                <a:latin typeface="Arial"/>
                <a:cs typeface="Arial"/>
              </a:rPr>
              <a:t>contains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5" dirty="0">
                <a:latin typeface="Arial"/>
                <a:cs typeface="Arial"/>
              </a:rPr>
              <a:t>southern </a:t>
            </a:r>
            <a:r>
              <a:rPr sz="3200" spc="-85" dirty="0">
                <a:latin typeface="Arial"/>
                <a:cs typeface="Arial"/>
              </a:rPr>
              <a:t>point </a:t>
            </a:r>
            <a:r>
              <a:rPr sz="3200" spc="245" dirty="0">
                <a:latin typeface="Arial"/>
                <a:cs typeface="Arial"/>
              </a:rPr>
              <a:t>of 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50" dirty="0">
                <a:latin typeface="Arial"/>
                <a:cs typeface="Arial"/>
              </a:rPr>
              <a:t>Appalachian </a:t>
            </a:r>
            <a:r>
              <a:rPr sz="3200" spc="-65" dirty="0">
                <a:latin typeface="Arial"/>
                <a:cs typeface="Arial"/>
              </a:rPr>
              <a:t>ftountains </a:t>
            </a:r>
            <a:r>
              <a:rPr sz="3200" spc="-50" dirty="0">
                <a:latin typeface="Arial"/>
                <a:cs typeface="Arial"/>
              </a:rPr>
              <a:t>(which </a:t>
            </a:r>
            <a:r>
              <a:rPr sz="3200" spc="10" dirty="0">
                <a:latin typeface="Arial"/>
                <a:cs typeface="Arial"/>
              </a:rPr>
              <a:t>run </a:t>
            </a:r>
            <a:r>
              <a:rPr sz="3200" spc="-110" dirty="0">
                <a:latin typeface="Arial"/>
                <a:cs typeface="Arial"/>
              </a:rPr>
              <a:t>up  </a:t>
            </a:r>
            <a:r>
              <a:rPr sz="3200" spc="25" dirty="0">
                <a:latin typeface="Arial"/>
                <a:cs typeface="Arial"/>
              </a:rPr>
              <a:t>to</a:t>
            </a:r>
            <a:r>
              <a:rPr sz="3200" spc="40" dirty="0">
                <a:latin typeface="Arial"/>
                <a:cs typeface="Arial"/>
              </a:rPr>
              <a:t> </a:t>
            </a:r>
            <a:r>
              <a:rPr sz="3200" spc="-90" dirty="0">
                <a:latin typeface="Arial"/>
                <a:cs typeface="Arial"/>
              </a:rPr>
              <a:t>ftaine).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584200" marR="5080" indent="-571500">
              <a:lnSpc>
                <a:spcPct val="100000"/>
              </a:lnSpc>
              <a:buChar char="•"/>
              <a:tabLst>
                <a:tab pos="584200" algn="l"/>
                <a:tab pos="584835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35" dirty="0">
                <a:latin typeface="Arial"/>
                <a:cs typeface="Arial"/>
              </a:rPr>
              <a:t>region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150" dirty="0">
                <a:latin typeface="Arial"/>
                <a:cs typeface="Arial"/>
              </a:rPr>
              <a:t>also </a:t>
            </a:r>
            <a:r>
              <a:rPr sz="3200" spc="-65" dirty="0">
                <a:latin typeface="Arial"/>
                <a:cs typeface="Arial"/>
              </a:rPr>
              <a:t>home </a:t>
            </a:r>
            <a:r>
              <a:rPr sz="3200" spc="25" dirty="0">
                <a:latin typeface="Arial"/>
                <a:cs typeface="Arial"/>
              </a:rPr>
              <a:t>to </a:t>
            </a:r>
            <a:r>
              <a:rPr sz="3200" spc="-180" dirty="0">
                <a:latin typeface="Arial"/>
                <a:cs typeface="Arial"/>
              </a:rPr>
              <a:t>Georgia’s  </a:t>
            </a:r>
            <a:r>
              <a:rPr sz="3200" spc="-65" dirty="0">
                <a:latin typeface="Arial"/>
                <a:cs typeface="Arial"/>
              </a:rPr>
              <a:t>highest </a:t>
            </a:r>
            <a:r>
              <a:rPr sz="3200" spc="-160" dirty="0">
                <a:latin typeface="Arial"/>
                <a:cs typeface="Arial"/>
              </a:rPr>
              <a:t>peak, </a:t>
            </a:r>
            <a:r>
              <a:rPr sz="3200" spc="-40" dirty="0">
                <a:latin typeface="Arial"/>
                <a:cs typeface="Arial"/>
              </a:rPr>
              <a:t>Brasstown </a:t>
            </a:r>
            <a:r>
              <a:rPr sz="3200" spc="-150" dirty="0">
                <a:latin typeface="Arial"/>
                <a:cs typeface="Arial"/>
              </a:rPr>
              <a:t>Bald </a:t>
            </a:r>
            <a:r>
              <a:rPr sz="3200" spc="-70" dirty="0">
                <a:latin typeface="Arial"/>
                <a:cs typeface="Arial"/>
              </a:rPr>
              <a:t>(4,784</a:t>
            </a:r>
            <a:r>
              <a:rPr sz="3200" spc="565" dirty="0">
                <a:latin typeface="Arial"/>
                <a:cs typeface="Arial"/>
              </a:rPr>
              <a:t> </a:t>
            </a:r>
            <a:r>
              <a:rPr sz="3200" spc="75" dirty="0">
                <a:latin typeface="Arial"/>
                <a:cs typeface="Arial"/>
              </a:rPr>
              <a:t>feet).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42" y="6675818"/>
            <a:ext cx="1191260" cy="1905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75944" y="0"/>
            <a:ext cx="719023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09116" y="198120"/>
            <a:ext cx="6525768" cy="640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0066" y="179070"/>
            <a:ext cx="6563995" cy="6438900"/>
          </a:xfrm>
          <a:custGeom>
            <a:avLst/>
            <a:gdLst/>
            <a:ahLst/>
            <a:cxnLst/>
            <a:rect l="l" t="t" r="r" b="b"/>
            <a:pathLst>
              <a:path w="6563995" h="6438900">
                <a:moveTo>
                  <a:pt x="0" y="6438900"/>
                </a:moveTo>
                <a:lnTo>
                  <a:pt x="6563868" y="6438900"/>
                </a:lnTo>
                <a:lnTo>
                  <a:pt x="6563868" y="0"/>
                </a:lnTo>
                <a:lnTo>
                  <a:pt x="0" y="0"/>
                </a:lnTo>
                <a:lnTo>
                  <a:pt x="0" y="64389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84605" y="6652331"/>
            <a:ext cx="129540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29" y="0"/>
            <a:ext cx="907237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00" y="214884"/>
            <a:ext cx="8534400" cy="640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5750" y="195834"/>
            <a:ext cx="8572500" cy="6438900"/>
          </a:xfrm>
          <a:custGeom>
            <a:avLst/>
            <a:gdLst/>
            <a:ahLst/>
            <a:cxnLst/>
            <a:rect l="l" t="t" r="r" b="b"/>
            <a:pathLst>
              <a:path w="8572500" h="6438900">
                <a:moveTo>
                  <a:pt x="0" y="6438900"/>
                </a:moveTo>
                <a:lnTo>
                  <a:pt x="8572500" y="6438900"/>
                </a:lnTo>
                <a:lnTo>
                  <a:pt x="8572500" y="0"/>
                </a:lnTo>
                <a:lnTo>
                  <a:pt x="0" y="0"/>
                </a:lnTo>
                <a:lnTo>
                  <a:pt x="0" y="64389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28366" y="305181"/>
            <a:ext cx="32886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450" dirty="0"/>
              <a:t>Brasstown</a:t>
            </a:r>
            <a:r>
              <a:rPr sz="3200" spc="15" dirty="0"/>
              <a:t> </a:t>
            </a:r>
            <a:r>
              <a:rPr sz="3200" spc="290" dirty="0"/>
              <a:t>Bald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984605" y="6652331"/>
            <a:ext cx="129540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631" y="281940"/>
            <a:ext cx="9006840" cy="6390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47465" y="815721"/>
            <a:ext cx="268160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15" dirty="0">
                <a:latin typeface="Times New Roman"/>
                <a:cs typeface="Times New Roman"/>
              </a:rPr>
              <a:t>STANDARDS: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solidFill>
                  <a:srgbClr val="000000"/>
                </a:solidFill>
                <a:latin typeface="Trebuchet MS"/>
                <a:cs typeface="Trebuchet MS"/>
              </a:rPr>
              <a:t>© </a:t>
            </a:r>
            <a:r>
              <a:rPr spc="75" dirty="0">
                <a:solidFill>
                  <a:srgbClr val="000000"/>
                </a:solidFill>
              </a:rPr>
              <a:t>Brain</a:t>
            </a:r>
            <a:r>
              <a:rPr spc="-135" dirty="0">
                <a:solidFill>
                  <a:srgbClr val="000000"/>
                </a:solidFill>
              </a:rPr>
              <a:t> </a:t>
            </a:r>
            <a:r>
              <a:rPr spc="70" dirty="0">
                <a:solidFill>
                  <a:srgbClr val="000000"/>
                </a:solidFill>
              </a:rPr>
              <a:t>Wrinkles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4558" y="1420444"/>
            <a:ext cx="791972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320" dirty="0">
                <a:latin typeface="Arial"/>
                <a:cs typeface="Arial"/>
              </a:rPr>
              <a:t>SS8G1 </a:t>
            </a:r>
            <a:r>
              <a:rPr sz="3600" b="1" spc="-254" dirty="0">
                <a:latin typeface="Arial"/>
                <a:cs typeface="Arial"/>
              </a:rPr>
              <a:t>Describe </a:t>
            </a:r>
            <a:r>
              <a:rPr sz="3600" b="1" spc="-330" dirty="0">
                <a:latin typeface="Arial"/>
                <a:cs typeface="Arial"/>
              </a:rPr>
              <a:t>Georgia’s </a:t>
            </a:r>
            <a:r>
              <a:rPr sz="3600" b="1" spc="-315" dirty="0">
                <a:latin typeface="Arial"/>
                <a:cs typeface="Arial"/>
              </a:rPr>
              <a:t>geography </a:t>
            </a:r>
            <a:r>
              <a:rPr sz="3600" b="1" spc="-300" dirty="0">
                <a:latin typeface="Arial"/>
                <a:cs typeface="Arial"/>
              </a:rPr>
              <a:t>and  </a:t>
            </a:r>
            <a:r>
              <a:rPr sz="3600" b="1" spc="-240" dirty="0">
                <a:latin typeface="Arial"/>
                <a:cs typeface="Arial"/>
              </a:rPr>
              <a:t>climate.</a:t>
            </a:r>
            <a:endParaRPr sz="3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4558" y="2518409"/>
            <a:ext cx="8333105" cy="3319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6285" marR="761365" indent="-743585">
              <a:lnSpc>
                <a:spcPct val="100000"/>
              </a:lnSpc>
              <a:spcBef>
                <a:spcPts val="100"/>
              </a:spcBef>
              <a:buAutoNum type="alphaLcPeriod"/>
              <a:tabLst>
                <a:tab pos="756285" algn="l"/>
                <a:tab pos="756920" algn="l"/>
              </a:tabLst>
            </a:pPr>
            <a:r>
              <a:rPr sz="3600" spc="-165" dirty="0">
                <a:latin typeface="Arial"/>
                <a:cs typeface="Arial"/>
              </a:rPr>
              <a:t>Locate </a:t>
            </a:r>
            <a:r>
              <a:rPr sz="3600" spc="-240" dirty="0">
                <a:latin typeface="Arial"/>
                <a:cs typeface="Arial"/>
              </a:rPr>
              <a:t>Georgia </a:t>
            </a:r>
            <a:r>
              <a:rPr sz="3600" spc="-210" dirty="0">
                <a:latin typeface="Arial"/>
                <a:cs typeface="Arial"/>
              </a:rPr>
              <a:t>in </a:t>
            </a:r>
            <a:r>
              <a:rPr sz="3600" spc="-80" dirty="0">
                <a:latin typeface="Arial"/>
                <a:cs typeface="Arial"/>
              </a:rPr>
              <a:t>relation </a:t>
            </a:r>
            <a:r>
              <a:rPr sz="3600" spc="25" dirty="0">
                <a:latin typeface="Arial"/>
                <a:cs typeface="Arial"/>
              </a:rPr>
              <a:t>to </a:t>
            </a:r>
            <a:r>
              <a:rPr sz="3600" spc="-175" dirty="0">
                <a:latin typeface="Arial"/>
                <a:cs typeface="Arial"/>
              </a:rPr>
              <a:t>region,  </a:t>
            </a:r>
            <a:r>
              <a:rPr sz="3600" spc="-160" dirty="0">
                <a:latin typeface="Arial"/>
                <a:cs typeface="Arial"/>
              </a:rPr>
              <a:t>nation, </a:t>
            </a:r>
            <a:r>
              <a:rPr sz="3600" spc="-105" dirty="0">
                <a:latin typeface="Arial"/>
                <a:cs typeface="Arial"/>
              </a:rPr>
              <a:t>continent, </a:t>
            </a:r>
            <a:r>
              <a:rPr sz="3600" spc="-175" dirty="0">
                <a:latin typeface="Arial"/>
                <a:cs typeface="Arial"/>
              </a:rPr>
              <a:t>and</a:t>
            </a:r>
            <a:r>
              <a:rPr sz="3600" spc="370" dirty="0">
                <a:latin typeface="Arial"/>
                <a:cs typeface="Arial"/>
              </a:rPr>
              <a:t> </a:t>
            </a:r>
            <a:r>
              <a:rPr sz="3600" spc="-85" dirty="0">
                <a:latin typeface="Arial"/>
                <a:cs typeface="Arial"/>
              </a:rPr>
              <a:t>hemispheres.</a:t>
            </a:r>
            <a:endParaRPr sz="3600">
              <a:latin typeface="Arial"/>
              <a:cs typeface="Arial"/>
            </a:endParaRPr>
          </a:p>
          <a:p>
            <a:pPr marL="756285" marR="5080" indent="-743585">
              <a:lnSpc>
                <a:spcPct val="100000"/>
              </a:lnSpc>
              <a:buAutoNum type="alphaLcPeriod"/>
              <a:tabLst>
                <a:tab pos="756285" algn="l"/>
                <a:tab pos="756920" algn="l"/>
              </a:tabLst>
            </a:pPr>
            <a:r>
              <a:rPr sz="3600" spc="-155" dirty="0">
                <a:latin typeface="Arial"/>
                <a:cs typeface="Arial"/>
              </a:rPr>
              <a:t>Distinguish </a:t>
            </a:r>
            <a:r>
              <a:rPr sz="3600" spc="-190" dirty="0">
                <a:latin typeface="Arial"/>
                <a:cs typeface="Arial"/>
              </a:rPr>
              <a:t>among </a:t>
            </a:r>
            <a:r>
              <a:rPr sz="3600" spc="100" dirty="0">
                <a:latin typeface="Arial"/>
                <a:cs typeface="Arial"/>
              </a:rPr>
              <a:t>the </a:t>
            </a:r>
            <a:r>
              <a:rPr sz="3600" spc="95" dirty="0">
                <a:latin typeface="Arial"/>
                <a:cs typeface="Arial"/>
              </a:rPr>
              <a:t>five </a:t>
            </a:r>
            <a:r>
              <a:rPr sz="3600" spc="-175" dirty="0">
                <a:latin typeface="Arial"/>
                <a:cs typeface="Arial"/>
              </a:rPr>
              <a:t>geographic  </a:t>
            </a:r>
            <a:r>
              <a:rPr sz="3600" spc="-135" dirty="0">
                <a:latin typeface="Arial"/>
                <a:cs typeface="Arial"/>
              </a:rPr>
              <a:t>regions </a:t>
            </a:r>
            <a:r>
              <a:rPr sz="3600" spc="280" dirty="0">
                <a:latin typeface="Arial"/>
                <a:cs typeface="Arial"/>
              </a:rPr>
              <a:t>of </a:t>
            </a:r>
            <a:r>
              <a:rPr sz="3600" spc="-245" dirty="0">
                <a:latin typeface="Arial"/>
                <a:cs typeface="Arial"/>
              </a:rPr>
              <a:t>Georgia </a:t>
            </a:r>
            <a:r>
              <a:rPr sz="3600" spc="-210" dirty="0">
                <a:latin typeface="Arial"/>
                <a:cs typeface="Arial"/>
              </a:rPr>
              <a:t>in </a:t>
            </a:r>
            <a:r>
              <a:rPr sz="3600" spc="140" dirty="0">
                <a:latin typeface="Arial"/>
                <a:cs typeface="Arial"/>
              </a:rPr>
              <a:t>terms </a:t>
            </a:r>
            <a:r>
              <a:rPr sz="3600" spc="280" dirty="0">
                <a:latin typeface="Arial"/>
                <a:cs typeface="Arial"/>
              </a:rPr>
              <a:t>of </a:t>
            </a:r>
            <a:r>
              <a:rPr sz="3600" spc="-165" dirty="0">
                <a:latin typeface="Arial"/>
                <a:cs typeface="Arial"/>
              </a:rPr>
              <a:t>location,  </a:t>
            </a:r>
            <a:r>
              <a:rPr sz="3600" spc="-100" dirty="0">
                <a:latin typeface="Arial"/>
                <a:cs typeface="Arial"/>
              </a:rPr>
              <a:t>climate, </a:t>
            </a:r>
            <a:r>
              <a:rPr sz="3600" spc="-65" dirty="0">
                <a:latin typeface="Arial"/>
                <a:cs typeface="Arial"/>
              </a:rPr>
              <a:t>agriculture, </a:t>
            </a:r>
            <a:r>
              <a:rPr sz="3600" spc="-175" dirty="0">
                <a:latin typeface="Arial"/>
                <a:cs typeface="Arial"/>
              </a:rPr>
              <a:t>and</a:t>
            </a:r>
            <a:r>
              <a:rPr sz="3600" spc="295" dirty="0">
                <a:latin typeface="Arial"/>
                <a:cs typeface="Arial"/>
              </a:rPr>
              <a:t> </a:t>
            </a:r>
            <a:r>
              <a:rPr sz="3600" spc="-150" dirty="0">
                <a:latin typeface="Arial"/>
                <a:cs typeface="Arial"/>
              </a:rPr>
              <a:t>economic</a:t>
            </a:r>
            <a:endParaRPr sz="3600">
              <a:latin typeface="Arial"/>
              <a:cs typeface="Arial"/>
            </a:endParaRPr>
          </a:p>
          <a:p>
            <a:pPr marL="756285">
              <a:lnSpc>
                <a:spcPct val="100000"/>
              </a:lnSpc>
              <a:spcBef>
                <a:spcPts val="15"/>
              </a:spcBef>
            </a:pPr>
            <a:r>
              <a:rPr sz="3600" spc="-75" dirty="0">
                <a:latin typeface="Arial"/>
                <a:cs typeface="Arial"/>
              </a:rPr>
              <a:t>contribution.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0555" y="19811"/>
            <a:ext cx="6416040" cy="1496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29511" y="47244"/>
            <a:ext cx="6297168" cy="1379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3933" y="122301"/>
            <a:ext cx="6147435" cy="1229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5998" y="1389633"/>
            <a:ext cx="805116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4200" marR="427355" indent="-571500">
              <a:lnSpc>
                <a:spcPct val="100000"/>
              </a:lnSpc>
              <a:spcBef>
                <a:spcPts val="105"/>
              </a:spcBef>
              <a:buChar char="•"/>
              <a:tabLst>
                <a:tab pos="584200" algn="l"/>
                <a:tab pos="584835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35" dirty="0">
                <a:latin typeface="Arial"/>
                <a:cs typeface="Arial"/>
              </a:rPr>
              <a:t>tallest </a:t>
            </a:r>
            <a:r>
              <a:rPr sz="3200" dirty="0">
                <a:latin typeface="Arial"/>
                <a:cs typeface="Arial"/>
              </a:rPr>
              <a:t>waterfall </a:t>
            </a:r>
            <a:r>
              <a:rPr sz="3200" spc="5" dirty="0">
                <a:latin typeface="Arial"/>
                <a:cs typeface="Arial"/>
              </a:rPr>
              <a:t>east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90" dirty="0">
                <a:latin typeface="Arial"/>
                <a:cs typeface="Arial"/>
              </a:rPr>
              <a:t>the  </a:t>
            </a:r>
            <a:r>
              <a:rPr sz="3200" spc="-65" dirty="0">
                <a:latin typeface="Arial"/>
                <a:cs typeface="Arial"/>
              </a:rPr>
              <a:t>ftississippi </a:t>
            </a:r>
            <a:r>
              <a:rPr sz="3200" spc="-155" dirty="0">
                <a:latin typeface="Arial"/>
                <a:cs typeface="Arial"/>
              </a:rPr>
              <a:t>River, </a:t>
            </a:r>
            <a:r>
              <a:rPr sz="3200" spc="-125" dirty="0">
                <a:latin typeface="Arial"/>
                <a:cs typeface="Arial"/>
              </a:rPr>
              <a:t>Amicalola </a:t>
            </a:r>
            <a:r>
              <a:rPr sz="3200" spc="-225" dirty="0">
                <a:latin typeface="Arial"/>
                <a:cs typeface="Arial"/>
              </a:rPr>
              <a:t>Falls,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185" dirty="0">
                <a:latin typeface="Arial"/>
                <a:cs typeface="Arial"/>
              </a:rPr>
              <a:t>in </a:t>
            </a:r>
            <a:r>
              <a:rPr sz="3200" spc="40" dirty="0">
                <a:latin typeface="Arial"/>
                <a:cs typeface="Arial"/>
              </a:rPr>
              <a:t>this  </a:t>
            </a:r>
            <a:r>
              <a:rPr sz="3200" spc="-165" dirty="0">
                <a:latin typeface="Arial"/>
                <a:cs typeface="Arial"/>
              </a:rPr>
              <a:t>region.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584200" marR="5080" indent="-571500">
              <a:lnSpc>
                <a:spcPct val="100000"/>
              </a:lnSpc>
              <a:buChar char="•"/>
              <a:tabLst>
                <a:tab pos="584200" algn="l"/>
                <a:tab pos="584835" algn="l"/>
              </a:tabLst>
            </a:pPr>
            <a:r>
              <a:rPr sz="3200" spc="-145" dirty="0">
                <a:latin typeface="Arial"/>
                <a:cs typeface="Arial"/>
              </a:rPr>
              <a:t>Also, </a:t>
            </a:r>
            <a:r>
              <a:rPr sz="3200" spc="-180" dirty="0">
                <a:latin typeface="Arial"/>
                <a:cs typeface="Arial"/>
              </a:rPr>
              <a:t>Tallulah </a:t>
            </a:r>
            <a:r>
              <a:rPr sz="3200" spc="-229" dirty="0">
                <a:latin typeface="Arial"/>
                <a:cs typeface="Arial"/>
              </a:rPr>
              <a:t>Gorge, </a:t>
            </a:r>
            <a:r>
              <a:rPr sz="3200" spc="-75" dirty="0">
                <a:latin typeface="Arial"/>
                <a:cs typeface="Arial"/>
              </a:rPr>
              <a:t>which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65" dirty="0">
                <a:latin typeface="Arial"/>
                <a:cs typeface="Arial"/>
              </a:rPr>
              <a:t>two </a:t>
            </a:r>
            <a:r>
              <a:rPr sz="3200" spc="-55" dirty="0">
                <a:latin typeface="Arial"/>
                <a:cs typeface="Arial"/>
              </a:rPr>
              <a:t>miles </a:t>
            </a:r>
            <a:r>
              <a:rPr sz="3200" spc="-210" dirty="0">
                <a:latin typeface="Arial"/>
                <a:cs typeface="Arial"/>
              </a:rPr>
              <a:t>long 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dirty="0">
                <a:latin typeface="Arial"/>
                <a:cs typeface="Arial"/>
              </a:rPr>
              <a:t>1,000 </a:t>
            </a:r>
            <a:r>
              <a:rPr sz="3200" spc="185" dirty="0">
                <a:latin typeface="Arial"/>
                <a:cs typeface="Arial"/>
              </a:rPr>
              <a:t>feet </a:t>
            </a:r>
            <a:r>
              <a:rPr sz="3200" spc="-150" dirty="0">
                <a:latin typeface="Arial"/>
                <a:cs typeface="Arial"/>
              </a:rPr>
              <a:t>deep,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110" dirty="0">
                <a:latin typeface="Arial"/>
                <a:cs typeface="Arial"/>
              </a:rPr>
              <a:t>located</a:t>
            </a:r>
            <a:r>
              <a:rPr sz="3200" spc="430" dirty="0">
                <a:latin typeface="Arial"/>
                <a:cs typeface="Arial"/>
              </a:rPr>
              <a:t> </a:t>
            </a:r>
            <a:r>
              <a:rPr sz="3200" spc="-110" dirty="0">
                <a:latin typeface="Arial"/>
                <a:cs typeface="Arial"/>
              </a:rPr>
              <a:t>here.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584200" marR="241935" indent="-571500">
              <a:lnSpc>
                <a:spcPct val="100000"/>
              </a:lnSpc>
              <a:spcBef>
                <a:spcPts val="5"/>
              </a:spcBef>
              <a:buChar char="•"/>
              <a:tabLst>
                <a:tab pos="584200" algn="l"/>
                <a:tab pos="584835" algn="l"/>
              </a:tabLst>
            </a:pPr>
            <a:r>
              <a:rPr sz="3200" spc="-105" dirty="0">
                <a:latin typeface="Arial"/>
                <a:cs typeface="Arial"/>
              </a:rPr>
              <a:t>Aside </a:t>
            </a:r>
            <a:r>
              <a:rPr sz="3200" spc="170" dirty="0">
                <a:latin typeface="Arial"/>
                <a:cs typeface="Arial"/>
              </a:rPr>
              <a:t>from </a:t>
            </a:r>
            <a:r>
              <a:rPr sz="3200" spc="-125" dirty="0">
                <a:latin typeface="Arial"/>
                <a:cs typeface="Arial"/>
              </a:rPr>
              <a:t>apples, grapes,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50" dirty="0">
                <a:latin typeface="Arial"/>
                <a:cs typeface="Arial"/>
              </a:rPr>
              <a:t>some  </a:t>
            </a:r>
            <a:r>
              <a:rPr sz="3200" spc="-105" dirty="0">
                <a:latin typeface="Arial"/>
                <a:cs typeface="Arial"/>
              </a:rPr>
              <a:t>vegetables, </a:t>
            </a:r>
            <a:r>
              <a:rPr sz="3200" spc="-30" dirty="0">
                <a:latin typeface="Arial"/>
                <a:cs typeface="Arial"/>
              </a:rPr>
              <a:t>not </a:t>
            </a:r>
            <a:r>
              <a:rPr sz="3200" spc="-45" dirty="0">
                <a:latin typeface="Arial"/>
                <a:cs typeface="Arial"/>
              </a:rPr>
              <a:t>much </a:t>
            </a:r>
            <a:r>
              <a:rPr sz="3200" spc="-35" dirty="0">
                <a:latin typeface="Arial"/>
                <a:cs typeface="Arial"/>
              </a:rPr>
              <a:t>agriculture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105" dirty="0">
                <a:latin typeface="Arial"/>
                <a:cs typeface="Arial"/>
              </a:rPr>
              <a:t>grown  </a:t>
            </a:r>
            <a:r>
              <a:rPr sz="3200" spc="-114" dirty="0">
                <a:latin typeface="Arial"/>
                <a:cs typeface="Arial"/>
              </a:rPr>
              <a:t>here.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42" y="6668820"/>
            <a:ext cx="119126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4605" y="6644741"/>
            <a:ext cx="1295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84519" y="214706"/>
            <a:ext cx="227711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0085" marR="5080" indent="-668020">
              <a:lnSpc>
                <a:spcPct val="100000"/>
              </a:lnSpc>
              <a:spcBef>
                <a:spcPts val="105"/>
              </a:spcBef>
            </a:pPr>
            <a:r>
              <a:rPr sz="3200" spc="585" dirty="0">
                <a:latin typeface="Times New Roman"/>
                <a:cs typeface="Times New Roman"/>
              </a:rPr>
              <a:t>Am</a:t>
            </a:r>
            <a:r>
              <a:rPr sz="3200" spc="200" dirty="0">
                <a:latin typeface="Times New Roman"/>
                <a:cs typeface="Times New Roman"/>
              </a:rPr>
              <a:t>i</a:t>
            </a:r>
            <a:r>
              <a:rPr sz="3200" spc="745" dirty="0">
                <a:latin typeface="Times New Roman"/>
                <a:cs typeface="Times New Roman"/>
              </a:rPr>
              <a:t>c</a:t>
            </a:r>
            <a:r>
              <a:rPr sz="3200" spc="440" dirty="0">
                <a:latin typeface="Times New Roman"/>
                <a:cs typeface="Times New Roman"/>
              </a:rPr>
              <a:t>al</a:t>
            </a:r>
            <a:r>
              <a:rPr sz="3200" spc="509" dirty="0">
                <a:latin typeface="Times New Roman"/>
                <a:cs typeface="Times New Roman"/>
              </a:rPr>
              <a:t>o</a:t>
            </a:r>
            <a:r>
              <a:rPr sz="3200" spc="365" dirty="0">
                <a:latin typeface="Times New Roman"/>
                <a:cs typeface="Times New Roman"/>
              </a:rPr>
              <a:t>la  </a:t>
            </a:r>
            <a:r>
              <a:rPr sz="3200" spc="195" dirty="0">
                <a:latin typeface="Times New Roman"/>
                <a:cs typeface="Times New Roman"/>
              </a:rPr>
              <a:t>Falls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73963"/>
            <a:ext cx="5768340" cy="4573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968" y="707136"/>
            <a:ext cx="5212080" cy="3909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918" y="688086"/>
            <a:ext cx="5250180" cy="3947160"/>
          </a:xfrm>
          <a:custGeom>
            <a:avLst/>
            <a:gdLst/>
            <a:ahLst/>
            <a:cxnLst/>
            <a:rect l="l" t="t" r="r" b="b"/>
            <a:pathLst>
              <a:path w="5250180" h="3947160">
                <a:moveTo>
                  <a:pt x="0" y="3947160"/>
                </a:moveTo>
                <a:lnTo>
                  <a:pt x="5250180" y="3947160"/>
                </a:lnTo>
                <a:lnTo>
                  <a:pt x="5250180" y="0"/>
                </a:lnTo>
                <a:lnTo>
                  <a:pt x="0" y="0"/>
                </a:lnTo>
                <a:lnTo>
                  <a:pt x="0" y="394716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30367" y="1027175"/>
            <a:ext cx="3913632" cy="5830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63540" y="1260347"/>
            <a:ext cx="3566160" cy="5349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44490" y="1241297"/>
            <a:ext cx="3604260" cy="5387340"/>
          </a:xfrm>
          <a:custGeom>
            <a:avLst/>
            <a:gdLst/>
            <a:ahLst/>
            <a:cxnLst/>
            <a:rect l="l" t="t" r="r" b="b"/>
            <a:pathLst>
              <a:path w="3604259" h="5387340">
                <a:moveTo>
                  <a:pt x="0" y="5387340"/>
                </a:moveTo>
                <a:lnTo>
                  <a:pt x="3604260" y="5387340"/>
                </a:lnTo>
                <a:lnTo>
                  <a:pt x="3604260" y="0"/>
                </a:lnTo>
                <a:lnTo>
                  <a:pt x="0" y="0"/>
                </a:lnTo>
                <a:lnTo>
                  <a:pt x="0" y="538734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97711" y="4666234"/>
            <a:ext cx="31565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60" dirty="0">
                <a:latin typeface="Times New Roman"/>
                <a:cs typeface="Times New Roman"/>
              </a:rPr>
              <a:t>Tallulah</a:t>
            </a:r>
            <a:r>
              <a:rPr sz="3200" spc="25" dirty="0">
                <a:latin typeface="Times New Roman"/>
                <a:cs typeface="Times New Roman"/>
              </a:rPr>
              <a:t> </a:t>
            </a:r>
            <a:r>
              <a:rPr sz="3200" spc="595" dirty="0">
                <a:latin typeface="Times New Roman"/>
                <a:cs typeface="Times New Roman"/>
              </a:rPr>
              <a:t>Gorge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0555" y="19811"/>
            <a:ext cx="6416040" cy="1496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29511" y="47244"/>
            <a:ext cx="6297168" cy="1379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3933" y="122301"/>
            <a:ext cx="6147435" cy="1229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5998" y="1389633"/>
            <a:ext cx="7518400" cy="5473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29209" indent="-457200">
              <a:lnSpc>
                <a:spcPct val="100000"/>
              </a:lnSpc>
              <a:spcBef>
                <a:spcPts val="10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40" dirty="0">
                <a:latin typeface="Arial"/>
                <a:cs typeface="Arial"/>
              </a:rPr>
              <a:t>Blue </a:t>
            </a:r>
            <a:r>
              <a:rPr sz="3200" spc="-265" dirty="0">
                <a:latin typeface="Arial"/>
                <a:cs typeface="Arial"/>
              </a:rPr>
              <a:t>Ridge </a:t>
            </a:r>
            <a:r>
              <a:rPr sz="3200" spc="-135" dirty="0">
                <a:latin typeface="Arial"/>
                <a:cs typeface="Arial"/>
              </a:rPr>
              <a:t>region </a:t>
            </a:r>
            <a:r>
              <a:rPr sz="3200" spc="-70" dirty="0">
                <a:latin typeface="Arial"/>
                <a:cs typeface="Arial"/>
              </a:rPr>
              <a:t>receives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95" dirty="0">
                <a:latin typeface="Arial"/>
                <a:cs typeface="Arial"/>
              </a:rPr>
              <a:t>most  </a:t>
            </a:r>
            <a:r>
              <a:rPr sz="3200" spc="-45" dirty="0">
                <a:latin typeface="Arial"/>
                <a:cs typeface="Arial"/>
              </a:rPr>
              <a:t>rainfall </a:t>
            </a:r>
            <a:r>
              <a:rPr sz="3200" spc="-185" dirty="0">
                <a:latin typeface="Arial"/>
                <a:cs typeface="Arial"/>
              </a:rPr>
              <a:t>in</a:t>
            </a:r>
            <a:r>
              <a:rPr sz="3200" spc="100" dirty="0">
                <a:latin typeface="Arial"/>
                <a:cs typeface="Arial"/>
              </a:rPr>
              <a:t> </a:t>
            </a:r>
            <a:r>
              <a:rPr sz="3200" spc="-235" dirty="0">
                <a:latin typeface="Arial"/>
                <a:cs typeface="Arial"/>
              </a:rPr>
              <a:t>Georgia.</a:t>
            </a:r>
            <a:endParaRPr sz="3200">
              <a:latin typeface="Arial"/>
              <a:cs typeface="Arial"/>
            </a:endParaRPr>
          </a:p>
          <a:p>
            <a:pPr marL="469900" marR="48260" indent="-457200">
              <a:lnSpc>
                <a:spcPct val="100000"/>
              </a:lnSpc>
              <a:spcBef>
                <a:spcPts val="2400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65" dirty="0">
                <a:latin typeface="Arial"/>
                <a:cs typeface="Arial"/>
              </a:rPr>
              <a:t>average </a:t>
            </a:r>
            <a:r>
              <a:rPr sz="3200" spc="35" dirty="0">
                <a:latin typeface="Arial"/>
                <a:cs typeface="Arial"/>
              </a:rPr>
              <a:t>summer </a:t>
            </a:r>
            <a:r>
              <a:rPr sz="3200" spc="25" dirty="0">
                <a:latin typeface="Arial"/>
                <a:cs typeface="Arial"/>
              </a:rPr>
              <a:t>temperature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75" dirty="0">
                <a:latin typeface="Arial"/>
                <a:cs typeface="Arial"/>
              </a:rPr>
              <a:t>69  </a:t>
            </a:r>
            <a:r>
              <a:rPr sz="3200" spc="-105" dirty="0">
                <a:latin typeface="Arial"/>
                <a:cs typeface="Arial"/>
              </a:rPr>
              <a:t>degrees, </a:t>
            </a:r>
            <a:r>
              <a:rPr sz="3200" spc="-80" dirty="0">
                <a:latin typeface="Arial"/>
                <a:cs typeface="Arial"/>
              </a:rPr>
              <a:t>while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65" dirty="0">
                <a:latin typeface="Arial"/>
                <a:cs typeface="Arial"/>
              </a:rPr>
              <a:t>average </a:t>
            </a:r>
            <a:r>
              <a:rPr sz="3200" spc="5" dirty="0">
                <a:latin typeface="Arial"/>
                <a:cs typeface="Arial"/>
              </a:rPr>
              <a:t>winter  </a:t>
            </a:r>
            <a:r>
              <a:rPr sz="3200" spc="25" dirty="0">
                <a:latin typeface="Arial"/>
                <a:cs typeface="Arial"/>
              </a:rPr>
              <a:t>temperature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25" dirty="0">
                <a:latin typeface="Arial"/>
                <a:cs typeface="Arial"/>
              </a:rPr>
              <a:t>45</a:t>
            </a:r>
            <a:r>
              <a:rPr sz="3200" spc="165" dirty="0">
                <a:latin typeface="Arial"/>
                <a:cs typeface="Arial"/>
              </a:rPr>
              <a:t> </a:t>
            </a:r>
            <a:r>
              <a:rPr sz="3200" spc="-120" dirty="0">
                <a:latin typeface="Arial"/>
                <a:cs typeface="Arial"/>
              </a:rPr>
              <a:t>degrees.</a:t>
            </a:r>
            <a:endParaRPr sz="32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240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75" dirty="0">
                <a:latin typeface="Arial"/>
                <a:cs typeface="Arial"/>
              </a:rPr>
              <a:t>area </a:t>
            </a:r>
            <a:r>
              <a:rPr sz="3200" spc="95" dirty="0">
                <a:latin typeface="Arial"/>
                <a:cs typeface="Arial"/>
              </a:rPr>
              <a:t>attracts </a:t>
            </a:r>
            <a:r>
              <a:rPr sz="3200" spc="-55" dirty="0">
                <a:latin typeface="Arial"/>
                <a:cs typeface="Arial"/>
              </a:rPr>
              <a:t>thousands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50" dirty="0">
                <a:latin typeface="Arial"/>
                <a:cs typeface="Arial"/>
              </a:rPr>
              <a:t>tourists  </a:t>
            </a:r>
            <a:r>
              <a:rPr sz="3200" spc="-150" dirty="0">
                <a:latin typeface="Arial"/>
                <a:cs typeface="Arial"/>
              </a:rPr>
              <a:t>each </a:t>
            </a:r>
            <a:r>
              <a:rPr sz="3200" spc="-10" dirty="0">
                <a:latin typeface="Arial"/>
                <a:cs typeface="Arial"/>
              </a:rPr>
              <a:t>year </a:t>
            </a:r>
            <a:r>
              <a:rPr sz="3200" spc="-135" dirty="0">
                <a:latin typeface="Arial"/>
                <a:cs typeface="Arial"/>
              </a:rPr>
              <a:t>due </a:t>
            </a:r>
            <a:r>
              <a:rPr sz="3200" spc="25" dirty="0">
                <a:latin typeface="Arial"/>
                <a:cs typeface="Arial"/>
              </a:rPr>
              <a:t>to </a:t>
            </a:r>
            <a:r>
              <a:rPr sz="3200" spc="75" dirty="0">
                <a:latin typeface="Arial"/>
                <a:cs typeface="Arial"/>
              </a:rPr>
              <a:t>its </a:t>
            </a:r>
            <a:r>
              <a:rPr sz="3200" spc="-20" dirty="0">
                <a:latin typeface="Arial"/>
                <a:cs typeface="Arial"/>
              </a:rPr>
              <a:t>beautiful </a:t>
            </a:r>
            <a:r>
              <a:rPr sz="3200" spc="-85" dirty="0">
                <a:latin typeface="Arial"/>
                <a:cs typeface="Arial"/>
              </a:rPr>
              <a:t>scenery,  </a:t>
            </a:r>
            <a:r>
              <a:rPr sz="3200" spc="-45" dirty="0">
                <a:latin typeface="Arial"/>
                <a:cs typeface="Arial"/>
              </a:rPr>
              <a:t>outdoor </a:t>
            </a:r>
            <a:r>
              <a:rPr sz="3200" spc="-55" dirty="0">
                <a:latin typeface="Arial"/>
                <a:cs typeface="Arial"/>
              </a:rPr>
              <a:t>activities,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75" dirty="0">
                <a:latin typeface="Arial"/>
                <a:cs typeface="Arial"/>
              </a:rPr>
              <a:t>slightly </a:t>
            </a:r>
            <a:r>
              <a:rPr sz="3200" spc="-105" dirty="0">
                <a:latin typeface="Arial"/>
                <a:cs typeface="Arial"/>
              </a:rPr>
              <a:t>cooler  </a:t>
            </a:r>
            <a:r>
              <a:rPr sz="3200" spc="-100" dirty="0">
                <a:latin typeface="Arial"/>
                <a:cs typeface="Arial"/>
              </a:rPr>
              <a:t>climate.</a:t>
            </a:r>
            <a:endParaRPr sz="3200">
              <a:latin typeface="Arial"/>
              <a:cs typeface="Arial"/>
            </a:endParaRPr>
          </a:p>
          <a:p>
            <a:pPr marL="173990">
              <a:lnSpc>
                <a:spcPct val="100000"/>
              </a:lnSpc>
              <a:spcBef>
                <a:spcPts val="2205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84605" y="6644741"/>
            <a:ext cx="1295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70860" y="2714244"/>
            <a:ext cx="6073140" cy="4143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04032" y="2947416"/>
            <a:ext cx="5603748" cy="374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84982" y="2928366"/>
            <a:ext cx="5641975" cy="3787140"/>
          </a:xfrm>
          <a:custGeom>
            <a:avLst/>
            <a:gdLst/>
            <a:ahLst/>
            <a:cxnLst/>
            <a:rect l="l" t="t" r="r" b="b"/>
            <a:pathLst>
              <a:path w="5641975" h="3787140">
                <a:moveTo>
                  <a:pt x="0" y="3787140"/>
                </a:moveTo>
                <a:lnTo>
                  <a:pt x="5641848" y="3787140"/>
                </a:lnTo>
                <a:lnTo>
                  <a:pt x="5641848" y="0"/>
                </a:lnTo>
                <a:lnTo>
                  <a:pt x="0" y="0"/>
                </a:lnTo>
                <a:lnTo>
                  <a:pt x="0" y="378714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5509260" cy="4340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9644" y="160020"/>
            <a:ext cx="4878324" cy="3749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0594" y="140970"/>
            <a:ext cx="4916805" cy="3787140"/>
          </a:xfrm>
          <a:custGeom>
            <a:avLst/>
            <a:gdLst/>
            <a:ahLst/>
            <a:cxnLst/>
            <a:rect l="l" t="t" r="r" b="b"/>
            <a:pathLst>
              <a:path w="4916805" h="3787140">
                <a:moveTo>
                  <a:pt x="0" y="3787140"/>
                </a:moveTo>
                <a:lnTo>
                  <a:pt x="4916424" y="3787140"/>
                </a:lnTo>
                <a:lnTo>
                  <a:pt x="4916424" y="0"/>
                </a:lnTo>
                <a:lnTo>
                  <a:pt x="0" y="0"/>
                </a:lnTo>
                <a:lnTo>
                  <a:pt x="0" y="378714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8788" y="19811"/>
            <a:ext cx="8804148" cy="1498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7743" y="47244"/>
            <a:ext cx="8685276" cy="1380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1848" y="122301"/>
            <a:ext cx="8536495" cy="12305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5998" y="1394205"/>
            <a:ext cx="7701280" cy="5469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603885" indent="-457200">
              <a:lnSpc>
                <a:spcPct val="100000"/>
              </a:lnSpc>
              <a:spcBef>
                <a:spcPts val="95"/>
              </a:spcBef>
              <a:buChar char="•"/>
              <a:tabLst>
                <a:tab pos="469900" algn="l"/>
                <a:tab pos="470534" algn="l"/>
              </a:tabLst>
            </a:pPr>
            <a:r>
              <a:rPr sz="2800" spc="-114" dirty="0">
                <a:latin typeface="Arial"/>
                <a:cs typeface="Arial"/>
              </a:rPr>
              <a:t>The </a:t>
            </a:r>
            <a:r>
              <a:rPr sz="2800" spc="-235" dirty="0">
                <a:latin typeface="Arial"/>
                <a:cs typeface="Arial"/>
              </a:rPr>
              <a:t>Ridge </a:t>
            </a:r>
            <a:r>
              <a:rPr sz="2800" spc="-140" dirty="0">
                <a:latin typeface="Arial"/>
                <a:cs typeface="Arial"/>
              </a:rPr>
              <a:t>and Valley </a:t>
            </a:r>
            <a:r>
              <a:rPr sz="2800" spc="-120" dirty="0">
                <a:latin typeface="Arial"/>
                <a:cs typeface="Arial"/>
              </a:rPr>
              <a:t>region </a:t>
            </a:r>
            <a:r>
              <a:rPr sz="2800" spc="-105" dirty="0">
                <a:latin typeface="Arial"/>
                <a:cs typeface="Arial"/>
              </a:rPr>
              <a:t>is </a:t>
            </a:r>
            <a:r>
              <a:rPr sz="2800" spc="-100" dirty="0">
                <a:latin typeface="Arial"/>
                <a:cs typeface="Arial"/>
              </a:rPr>
              <a:t>located </a:t>
            </a:r>
            <a:r>
              <a:rPr sz="2800" spc="-165" dirty="0">
                <a:latin typeface="Arial"/>
                <a:cs typeface="Arial"/>
              </a:rPr>
              <a:t>in  </a:t>
            </a:r>
            <a:r>
              <a:rPr sz="2800" spc="45" dirty="0">
                <a:latin typeface="Arial"/>
                <a:cs typeface="Arial"/>
              </a:rPr>
              <a:t>northwest </a:t>
            </a:r>
            <a:r>
              <a:rPr sz="2800" spc="-200" dirty="0">
                <a:latin typeface="Arial"/>
                <a:cs typeface="Arial"/>
              </a:rPr>
              <a:t>Georgia, </a:t>
            </a:r>
            <a:r>
              <a:rPr sz="2800" spc="-5" dirty="0">
                <a:latin typeface="Arial"/>
                <a:cs typeface="Arial"/>
              </a:rPr>
              <a:t>east </a:t>
            </a:r>
            <a:r>
              <a:rPr sz="2800" spc="220" dirty="0">
                <a:latin typeface="Arial"/>
                <a:cs typeface="Arial"/>
              </a:rPr>
              <a:t>of </a:t>
            </a:r>
            <a:r>
              <a:rPr sz="2800" spc="75" dirty="0">
                <a:latin typeface="Arial"/>
                <a:cs typeface="Arial"/>
              </a:rPr>
              <a:t>the </a:t>
            </a:r>
            <a:r>
              <a:rPr sz="2800" spc="-135" dirty="0">
                <a:latin typeface="Arial"/>
                <a:cs typeface="Arial"/>
              </a:rPr>
              <a:t>Appalachian  </a:t>
            </a:r>
            <a:r>
              <a:rPr sz="2800" spc="-155" dirty="0">
                <a:latin typeface="Arial"/>
                <a:cs typeface="Arial"/>
              </a:rPr>
              <a:t>Plateau.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900" algn="l"/>
                <a:tab pos="470534" algn="l"/>
              </a:tabLst>
            </a:pPr>
            <a:r>
              <a:rPr sz="2800" spc="-114" dirty="0">
                <a:latin typeface="Arial"/>
                <a:cs typeface="Arial"/>
              </a:rPr>
              <a:t>The </a:t>
            </a:r>
            <a:r>
              <a:rPr sz="2800" spc="-120" dirty="0">
                <a:latin typeface="Arial"/>
                <a:cs typeface="Arial"/>
              </a:rPr>
              <a:t>region </a:t>
            </a:r>
            <a:r>
              <a:rPr sz="2800" spc="-40" dirty="0">
                <a:latin typeface="Arial"/>
                <a:cs typeface="Arial"/>
              </a:rPr>
              <a:t>consists </a:t>
            </a:r>
            <a:r>
              <a:rPr sz="2800" spc="215" dirty="0">
                <a:latin typeface="Arial"/>
                <a:cs typeface="Arial"/>
              </a:rPr>
              <a:t>of </a:t>
            </a:r>
            <a:r>
              <a:rPr sz="2800" spc="-80" dirty="0">
                <a:latin typeface="Arial"/>
                <a:cs typeface="Arial"/>
              </a:rPr>
              <a:t>several </a:t>
            </a:r>
            <a:r>
              <a:rPr sz="2800" spc="-185" dirty="0">
                <a:latin typeface="Arial"/>
                <a:cs typeface="Arial"/>
              </a:rPr>
              <a:t>high, </a:t>
            </a:r>
            <a:r>
              <a:rPr sz="2800" spc="-10" dirty="0">
                <a:latin typeface="Arial"/>
                <a:cs typeface="Arial"/>
              </a:rPr>
              <a:t>narrow  </a:t>
            </a:r>
            <a:r>
              <a:rPr sz="2800" spc="-85" dirty="0">
                <a:latin typeface="Arial"/>
                <a:cs typeface="Arial"/>
              </a:rPr>
              <a:t>mountain ridges </a:t>
            </a:r>
            <a:r>
              <a:rPr sz="2800" spc="-140" dirty="0">
                <a:latin typeface="Arial"/>
                <a:cs typeface="Arial"/>
              </a:rPr>
              <a:t>and </a:t>
            </a:r>
            <a:r>
              <a:rPr sz="2800" spc="75" dirty="0">
                <a:latin typeface="Arial"/>
                <a:cs typeface="Arial"/>
              </a:rPr>
              <a:t>the </a:t>
            </a:r>
            <a:r>
              <a:rPr sz="2800" spc="-110" dirty="0">
                <a:latin typeface="Arial"/>
                <a:cs typeface="Arial"/>
              </a:rPr>
              <a:t>valleys </a:t>
            </a:r>
            <a:r>
              <a:rPr sz="2800" spc="-25" dirty="0">
                <a:latin typeface="Arial"/>
                <a:cs typeface="Arial"/>
              </a:rPr>
              <a:t>between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spc="10" dirty="0">
                <a:latin typeface="Arial"/>
                <a:cs typeface="Arial"/>
              </a:rPr>
              <a:t>them.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469900" marR="26034" indent="-457200">
              <a:lnSpc>
                <a:spcPct val="100000"/>
              </a:lnSpc>
              <a:buChar char="•"/>
              <a:tabLst>
                <a:tab pos="469900" algn="l"/>
                <a:tab pos="470534" algn="l"/>
              </a:tabLst>
            </a:pPr>
            <a:r>
              <a:rPr sz="2800" spc="-114" dirty="0">
                <a:latin typeface="Arial"/>
                <a:cs typeface="Arial"/>
              </a:rPr>
              <a:t>The </a:t>
            </a:r>
            <a:r>
              <a:rPr sz="2800" spc="-105" dirty="0">
                <a:latin typeface="Arial"/>
                <a:cs typeface="Arial"/>
              </a:rPr>
              <a:t>elevation </a:t>
            </a:r>
            <a:r>
              <a:rPr sz="2800" spc="215" dirty="0">
                <a:latin typeface="Arial"/>
                <a:cs typeface="Arial"/>
              </a:rPr>
              <a:t>of </a:t>
            </a:r>
            <a:r>
              <a:rPr sz="2800" spc="75" dirty="0">
                <a:latin typeface="Arial"/>
                <a:cs typeface="Arial"/>
              </a:rPr>
              <a:t>the </a:t>
            </a:r>
            <a:r>
              <a:rPr sz="2800" spc="-120" dirty="0">
                <a:latin typeface="Arial"/>
                <a:cs typeface="Arial"/>
              </a:rPr>
              <a:t>region </a:t>
            </a:r>
            <a:r>
              <a:rPr sz="2800" spc="-100" dirty="0">
                <a:latin typeface="Arial"/>
                <a:cs typeface="Arial"/>
              </a:rPr>
              <a:t>ranges </a:t>
            </a:r>
            <a:r>
              <a:rPr sz="2800" spc="145" dirty="0">
                <a:latin typeface="Arial"/>
                <a:cs typeface="Arial"/>
              </a:rPr>
              <a:t>from </a:t>
            </a:r>
            <a:r>
              <a:rPr sz="2800" spc="-20" dirty="0">
                <a:latin typeface="Arial"/>
                <a:cs typeface="Arial"/>
              </a:rPr>
              <a:t>700 </a:t>
            </a:r>
            <a:r>
              <a:rPr sz="2800" spc="20" dirty="0">
                <a:latin typeface="Arial"/>
                <a:cs typeface="Arial"/>
              </a:rPr>
              <a:t>to  </a:t>
            </a:r>
            <a:r>
              <a:rPr sz="2800" spc="-25" dirty="0">
                <a:latin typeface="Arial"/>
                <a:cs typeface="Arial"/>
              </a:rPr>
              <a:t>1,600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spc="30" dirty="0">
                <a:latin typeface="Arial"/>
                <a:cs typeface="Arial"/>
              </a:rPr>
              <a:t>feet.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469900" marR="98425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900" algn="l"/>
                <a:tab pos="470534" algn="l"/>
              </a:tabLst>
            </a:pPr>
            <a:r>
              <a:rPr sz="2800" spc="-114" dirty="0">
                <a:latin typeface="Arial"/>
                <a:cs typeface="Arial"/>
              </a:rPr>
              <a:t>The </a:t>
            </a:r>
            <a:r>
              <a:rPr sz="2800" spc="-105" dirty="0">
                <a:latin typeface="Arial"/>
                <a:cs typeface="Arial"/>
              </a:rPr>
              <a:t>region’s </a:t>
            </a:r>
            <a:r>
              <a:rPr sz="2800" spc="-55" dirty="0">
                <a:latin typeface="Arial"/>
                <a:cs typeface="Arial"/>
              </a:rPr>
              <a:t>climate </a:t>
            </a:r>
            <a:r>
              <a:rPr sz="2800" spc="-110" dirty="0">
                <a:latin typeface="Arial"/>
                <a:cs typeface="Arial"/>
              </a:rPr>
              <a:t>is </a:t>
            </a:r>
            <a:r>
              <a:rPr sz="2800" spc="-35" dirty="0">
                <a:latin typeface="Arial"/>
                <a:cs typeface="Arial"/>
              </a:rPr>
              <a:t>similar </a:t>
            </a:r>
            <a:r>
              <a:rPr sz="2800" spc="20" dirty="0">
                <a:latin typeface="Arial"/>
                <a:cs typeface="Arial"/>
              </a:rPr>
              <a:t>to </a:t>
            </a:r>
            <a:r>
              <a:rPr sz="2800" spc="75" dirty="0">
                <a:latin typeface="Arial"/>
                <a:cs typeface="Arial"/>
              </a:rPr>
              <a:t>the </a:t>
            </a:r>
            <a:r>
              <a:rPr sz="2800" spc="-130" dirty="0">
                <a:latin typeface="Arial"/>
                <a:cs typeface="Arial"/>
              </a:rPr>
              <a:t>Blue </a:t>
            </a:r>
            <a:r>
              <a:rPr sz="2800" spc="-235" dirty="0">
                <a:latin typeface="Arial"/>
                <a:cs typeface="Arial"/>
              </a:rPr>
              <a:t>Ridge  </a:t>
            </a:r>
            <a:r>
              <a:rPr sz="2800" spc="-140" dirty="0">
                <a:latin typeface="Arial"/>
                <a:cs typeface="Arial"/>
              </a:rPr>
              <a:t>region, </a:t>
            </a:r>
            <a:r>
              <a:rPr sz="2800" spc="60" dirty="0">
                <a:latin typeface="Arial"/>
                <a:cs typeface="Arial"/>
              </a:rPr>
              <a:t>with </a:t>
            </a:r>
            <a:r>
              <a:rPr sz="2800" spc="-70" dirty="0">
                <a:latin typeface="Arial"/>
                <a:cs typeface="Arial"/>
              </a:rPr>
              <a:t>slightly </a:t>
            </a:r>
            <a:r>
              <a:rPr sz="2800" spc="-65" dirty="0">
                <a:latin typeface="Arial"/>
                <a:cs typeface="Arial"/>
              </a:rPr>
              <a:t>less</a:t>
            </a:r>
            <a:r>
              <a:rPr sz="2800" spc="-300" dirty="0">
                <a:latin typeface="Arial"/>
                <a:cs typeface="Arial"/>
              </a:rPr>
              <a:t> </a:t>
            </a:r>
            <a:r>
              <a:rPr sz="2800" spc="-75" dirty="0">
                <a:latin typeface="Arial"/>
                <a:cs typeface="Arial"/>
              </a:rPr>
              <a:t>rainfall.</a:t>
            </a:r>
            <a:endParaRPr sz="2800">
              <a:latin typeface="Arial"/>
              <a:cs typeface="Arial"/>
            </a:endParaRPr>
          </a:p>
          <a:p>
            <a:pPr marL="173990">
              <a:lnSpc>
                <a:spcPct val="100000"/>
              </a:lnSpc>
              <a:spcBef>
                <a:spcPts val="1215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8427" y="59435"/>
            <a:ext cx="7065264" cy="6798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600" y="292608"/>
            <a:ext cx="6400800" cy="6289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52550" y="273558"/>
            <a:ext cx="6438900" cy="6327775"/>
          </a:xfrm>
          <a:custGeom>
            <a:avLst/>
            <a:gdLst/>
            <a:ahLst/>
            <a:cxnLst/>
            <a:rect l="l" t="t" r="r" b="b"/>
            <a:pathLst>
              <a:path w="6438900" h="6327775">
                <a:moveTo>
                  <a:pt x="0" y="6327648"/>
                </a:moveTo>
                <a:lnTo>
                  <a:pt x="6438900" y="6327648"/>
                </a:lnTo>
                <a:lnTo>
                  <a:pt x="6438900" y="0"/>
                </a:lnTo>
                <a:lnTo>
                  <a:pt x="0" y="0"/>
                </a:lnTo>
                <a:lnTo>
                  <a:pt x="0" y="632764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84605" y="6652331"/>
            <a:ext cx="129540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629" y="0"/>
            <a:ext cx="907237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198120"/>
            <a:ext cx="8534400" cy="640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5750" y="179070"/>
            <a:ext cx="8572500" cy="6438900"/>
          </a:xfrm>
          <a:custGeom>
            <a:avLst/>
            <a:gdLst/>
            <a:ahLst/>
            <a:cxnLst/>
            <a:rect l="l" t="t" r="r" b="b"/>
            <a:pathLst>
              <a:path w="8572500" h="6438900">
                <a:moveTo>
                  <a:pt x="0" y="6438900"/>
                </a:moveTo>
                <a:lnTo>
                  <a:pt x="8572500" y="6438900"/>
                </a:lnTo>
                <a:lnTo>
                  <a:pt x="8572500" y="0"/>
                </a:lnTo>
                <a:lnTo>
                  <a:pt x="0" y="0"/>
                </a:lnTo>
                <a:lnTo>
                  <a:pt x="0" y="64389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84605" y="6652331"/>
            <a:ext cx="129540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8788" y="19811"/>
            <a:ext cx="8804148" cy="1498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7743" y="47244"/>
            <a:ext cx="8685276" cy="1380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1848" y="122301"/>
            <a:ext cx="8536495" cy="12305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5998" y="1389633"/>
            <a:ext cx="7709534" cy="441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222250" indent="-457200">
              <a:lnSpc>
                <a:spcPct val="100000"/>
              </a:lnSpc>
              <a:spcBef>
                <a:spcPts val="10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110" dirty="0">
                <a:latin typeface="Arial"/>
                <a:cs typeface="Arial"/>
              </a:rPr>
              <a:t>ftining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10" dirty="0">
                <a:latin typeface="Arial"/>
                <a:cs typeface="Arial"/>
              </a:rPr>
              <a:t>farming </a:t>
            </a:r>
            <a:r>
              <a:rPr sz="3200" spc="-30" dirty="0">
                <a:latin typeface="Arial"/>
                <a:cs typeface="Arial"/>
              </a:rPr>
              <a:t>are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14" dirty="0">
                <a:latin typeface="Arial"/>
                <a:cs typeface="Arial"/>
              </a:rPr>
              <a:t>region’s </a:t>
            </a:r>
            <a:r>
              <a:rPr sz="3200" spc="-100" dirty="0">
                <a:latin typeface="Arial"/>
                <a:cs typeface="Arial"/>
              </a:rPr>
              <a:t>main  </a:t>
            </a:r>
            <a:r>
              <a:rPr sz="3200" spc="-55" dirty="0">
                <a:latin typeface="Arial"/>
                <a:cs typeface="Arial"/>
              </a:rPr>
              <a:t>industries.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Char char="•"/>
              <a:tabLst>
                <a:tab pos="469900" algn="l"/>
                <a:tab pos="470534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50" dirty="0">
                <a:latin typeface="Arial"/>
                <a:cs typeface="Arial"/>
              </a:rPr>
              <a:t>soil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20" dirty="0">
                <a:latin typeface="Arial"/>
                <a:cs typeface="Arial"/>
              </a:rPr>
              <a:t>rich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55" dirty="0">
                <a:latin typeface="Arial"/>
                <a:cs typeface="Arial"/>
              </a:rPr>
              <a:t>agricultural </a:t>
            </a:r>
            <a:r>
              <a:rPr sz="3200" spc="-10" dirty="0">
                <a:latin typeface="Arial"/>
                <a:cs typeface="Arial"/>
              </a:rPr>
              <a:t>products  </a:t>
            </a:r>
            <a:r>
              <a:rPr sz="3200" spc="-145" dirty="0">
                <a:latin typeface="Arial"/>
                <a:cs typeface="Arial"/>
              </a:rPr>
              <a:t>include </a:t>
            </a:r>
            <a:r>
              <a:rPr sz="3200" spc="-90" dirty="0">
                <a:latin typeface="Arial"/>
                <a:cs typeface="Arial"/>
              </a:rPr>
              <a:t>corn, </a:t>
            </a:r>
            <a:r>
              <a:rPr sz="3200" spc="-145" dirty="0">
                <a:latin typeface="Arial"/>
                <a:cs typeface="Arial"/>
              </a:rPr>
              <a:t>soybeans, </a:t>
            </a:r>
            <a:r>
              <a:rPr sz="3200" spc="-70" dirty="0">
                <a:latin typeface="Arial"/>
                <a:cs typeface="Arial"/>
              </a:rPr>
              <a:t>wheat, </a:t>
            </a:r>
            <a:r>
              <a:rPr sz="3200" spc="-65" dirty="0">
                <a:latin typeface="Arial"/>
                <a:cs typeface="Arial"/>
              </a:rPr>
              <a:t>cotton, </a:t>
            </a:r>
            <a:r>
              <a:rPr sz="3200" spc="-155" dirty="0">
                <a:latin typeface="Arial"/>
                <a:cs typeface="Arial"/>
              </a:rPr>
              <a:t>and  </a:t>
            </a:r>
            <a:r>
              <a:rPr sz="3200" spc="-140" dirty="0">
                <a:latin typeface="Arial"/>
                <a:cs typeface="Arial"/>
              </a:rPr>
              <a:t>apples.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469900" marR="8763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80" dirty="0">
                <a:latin typeface="Arial"/>
                <a:cs typeface="Arial"/>
              </a:rPr>
              <a:t>Beef </a:t>
            </a:r>
            <a:r>
              <a:rPr sz="3200" spc="25" dirty="0">
                <a:latin typeface="Arial"/>
                <a:cs typeface="Arial"/>
              </a:rPr>
              <a:t>cattle </a:t>
            </a:r>
            <a:r>
              <a:rPr sz="3200" spc="-30" dirty="0">
                <a:latin typeface="Arial"/>
                <a:cs typeface="Arial"/>
              </a:rPr>
              <a:t>are </a:t>
            </a:r>
            <a:r>
              <a:rPr sz="3200" spc="-80" dirty="0">
                <a:latin typeface="Arial"/>
                <a:cs typeface="Arial"/>
              </a:rPr>
              <a:t>raised </a:t>
            </a:r>
            <a:r>
              <a:rPr sz="3200" spc="-195" dirty="0">
                <a:latin typeface="Arial"/>
                <a:cs typeface="Arial"/>
              </a:rPr>
              <a:t>on </a:t>
            </a:r>
            <a:r>
              <a:rPr sz="3200" spc="-10" dirty="0">
                <a:latin typeface="Arial"/>
                <a:cs typeface="Arial"/>
              </a:rPr>
              <a:t>pastures </a:t>
            </a:r>
            <a:r>
              <a:rPr sz="3200" spc="-185" dirty="0">
                <a:latin typeface="Arial"/>
                <a:cs typeface="Arial"/>
              </a:rPr>
              <a:t>in </a:t>
            </a:r>
            <a:r>
              <a:rPr sz="3200" spc="90" dirty="0">
                <a:latin typeface="Arial"/>
                <a:cs typeface="Arial"/>
              </a:rPr>
              <a:t>the  </a:t>
            </a:r>
            <a:r>
              <a:rPr sz="3200" spc="-150" dirty="0">
                <a:latin typeface="Arial"/>
                <a:cs typeface="Arial"/>
              </a:rPr>
              <a:t>valleys.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42" y="6668820"/>
            <a:ext cx="119126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84605" y="6644741"/>
            <a:ext cx="1295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8709660" cy="5469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7828" y="198120"/>
            <a:ext cx="8128000" cy="483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778" y="179070"/>
            <a:ext cx="8168640" cy="4878705"/>
          </a:xfrm>
          <a:custGeom>
            <a:avLst/>
            <a:gdLst/>
            <a:ahLst/>
            <a:cxnLst/>
            <a:rect l="l" t="t" r="r" b="b"/>
            <a:pathLst>
              <a:path w="8168640" h="4878705">
                <a:moveTo>
                  <a:pt x="0" y="4878324"/>
                </a:moveTo>
                <a:lnTo>
                  <a:pt x="8168640" y="4878324"/>
                </a:lnTo>
                <a:lnTo>
                  <a:pt x="8168640" y="0"/>
                </a:lnTo>
                <a:lnTo>
                  <a:pt x="0" y="0"/>
                </a:lnTo>
                <a:lnTo>
                  <a:pt x="0" y="4878324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72584" y="3759708"/>
            <a:ext cx="4471416" cy="30982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05755" y="3992878"/>
            <a:ext cx="4110228" cy="274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86705" y="3973828"/>
            <a:ext cx="4148454" cy="2781300"/>
          </a:xfrm>
          <a:custGeom>
            <a:avLst/>
            <a:gdLst/>
            <a:ahLst/>
            <a:cxnLst/>
            <a:rect l="l" t="t" r="r" b="b"/>
            <a:pathLst>
              <a:path w="4148454" h="2781300">
                <a:moveTo>
                  <a:pt x="0" y="2781300"/>
                </a:moveTo>
                <a:lnTo>
                  <a:pt x="4148328" y="2781300"/>
                </a:lnTo>
                <a:lnTo>
                  <a:pt x="4148328" y="0"/>
                </a:lnTo>
                <a:lnTo>
                  <a:pt x="0" y="0"/>
                </a:lnTo>
                <a:lnTo>
                  <a:pt x="0" y="27813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87067" y="19811"/>
            <a:ext cx="5852159" cy="1278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16023" y="47244"/>
            <a:ext cx="5733287" cy="1159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0192" y="122301"/>
            <a:ext cx="5584062" cy="10106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5998" y="1392681"/>
            <a:ext cx="8013700" cy="5470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95"/>
              </a:spcBef>
              <a:buChar char="•"/>
              <a:tabLst>
                <a:tab pos="469900" algn="l"/>
                <a:tab pos="470534" algn="l"/>
              </a:tabLst>
            </a:pPr>
            <a:r>
              <a:rPr sz="3100" spc="-120" dirty="0">
                <a:latin typeface="Arial"/>
                <a:cs typeface="Arial"/>
              </a:rPr>
              <a:t>The </a:t>
            </a:r>
            <a:r>
              <a:rPr sz="3100" spc="-85" dirty="0">
                <a:latin typeface="Arial"/>
                <a:cs typeface="Arial"/>
              </a:rPr>
              <a:t>Piedmont </a:t>
            </a:r>
            <a:r>
              <a:rPr sz="3100" spc="-135" dirty="0">
                <a:latin typeface="Arial"/>
                <a:cs typeface="Arial"/>
              </a:rPr>
              <a:t>region </a:t>
            </a:r>
            <a:r>
              <a:rPr sz="3100" spc="-120" dirty="0">
                <a:latin typeface="Arial"/>
                <a:cs typeface="Arial"/>
              </a:rPr>
              <a:t>is </a:t>
            </a:r>
            <a:r>
              <a:rPr sz="3100" spc="-175" dirty="0">
                <a:latin typeface="Arial"/>
                <a:cs typeface="Arial"/>
              </a:rPr>
              <a:t>in </a:t>
            </a:r>
            <a:r>
              <a:rPr sz="3100" spc="80" dirty="0">
                <a:latin typeface="Arial"/>
                <a:cs typeface="Arial"/>
              </a:rPr>
              <a:t>the </a:t>
            </a:r>
            <a:r>
              <a:rPr sz="3100" spc="-35" dirty="0">
                <a:latin typeface="Arial"/>
                <a:cs typeface="Arial"/>
              </a:rPr>
              <a:t>central </a:t>
            </a:r>
            <a:r>
              <a:rPr sz="3100" spc="-80" dirty="0">
                <a:latin typeface="Arial"/>
                <a:cs typeface="Arial"/>
              </a:rPr>
              <a:t>area </a:t>
            </a:r>
            <a:r>
              <a:rPr sz="3100" spc="240" dirty="0">
                <a:latin typeface="Arial"/>
                <a:cs typeface="Arial"/>
              </a:rPr>
              <a:t>of  </a:t>
            </a:r>
            <a:r>
              <a:rPr sz="3100" spc="-220" dirty="0">
                <a:latin typeface="Arial"/>
                <a:cs typeface="Arial"/>
              </a:rPr>
              <a:t>Georgia, </a:t>
            </a:r>
            <a:r>
              <a:rPr sz="3100" spc="-155" dirty="0">
                <a:latin typeface="Arial"/>
                <a:cs typeface="Arial"/>
              </a:rPr>
              <a:t>and </a:t>
            </a:r>
            <a:r>
              <a:rPr sz="3100" spc="-85" dirty="0">
                <a:latin typeface="Arial"/>
                <a:cs typeface="Arial"/>
              </a:rPr>
              <a:t>makes </a:t>
            </a:r>
            <a:r>
              <a:rPr sz="3100" spc="-110" dirty="0">
                <a:latin typeface="Arial"/>
                <a:cs typeface="Arial"/>
              </a:rPr>
              <a:t>up </a:t>
            </a:r>
            <a:r>
              <a:rPr sz="3100" spc="-120" dirty="0">
                <a:latin typeface="Arial"/>
                <a:cs typeface="Arial"/>
              </a:rPr>
              <a:t>roughly </a:t>
            </a:r>
            <a:r>
              <a:rPr sz="3100" spc="-240" dirty="0">
                <a:latin typeface="Arial"/>
                <a:cs typeface="Arial"/>
              </a:rPr>
              <a:t>30% </a:t>
            </a:r>
            <a:r>
              <a:rPr sz="3100" spc="235" dirty="0">
                <a:latin typeface="Arial"/>
                <a:cs typeface="Arial"/>
              </a:rPr>
              <a:t>of </a:t>
            </a:r>
            <a:r>
              <a:rPr sz="3100" spc="80" dirty="0">
                <a:latin typeface="Arial"/>
                <a:cs typeface="Arial"/>
              </a:rPr>
              <a:t>the  </a:t>
            </a:r>
            <a:r>
              <a:rPr sz="3100" spc="5" dirty="0">
                <a:latin typeface="Arial"/>
                <a:cs typeface="Arial"/>
              </a:rPr>
              <a:t>state’s </a:t>
            </a:r>
            <a:r>
              <a:rPr sz="3100" spc="-140" dirty="0">
                <a:latin typeface="Arial"/>
                <a:cs typeface="Arial"/>
              </a:rPr>
              <a:t>land</a:t>
            </a:r>
            <a:r>
              <a:rPr sz="3100" spc="85" dirty="0">
                <a:latin typeface="Arial"/>
                <a:cs typeface="Arial"/>
              </a:rPr>
              <a:t> </a:t>
            </a:r>
            <a:r>
              <a:rPr sz="3100" spc="-135" dirty="0">
                <a:latin typeface="Arial"/>
                <a:cs typeface="Arial"/>
              </a:rPr>
              <a:t>area.</a:t>
            </a:r>
            <a:endParaRPr sz="3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3200">
              <a:latin typeface="Times New Roman"/>
              <a:cs typeface="Times New Roman"/>
            </a:endParaRPr>
          </a:p>
          <a:p>
            <a:pPr marL="469900" marR="9525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900" algn="l"/>
                <a:tab pos="470534" algn="l"/>
              </a:tabLst>
            </a:pPr>
            <a:r>
              <a:rPr sz="3100" spc="-120" dirty="0">
                <a:latin typeface="Arial"/>
                <a:cs typeface="Arial"/>
              </a:rPr>
              <a:t>The </a:t>
            </a:r>
            <a:r>
              <a:rPr sz="3100" spc="-100" dirty="0">
                <a:latin typeface="Arial"/>
                <a:cs typeface="Arial"/>
              </a:rPr>
              <a:t>name </a:t>
            </a:r>
            <a:r>
              <a:rPr sz="3100" spc="-65" dirty="0">
                <a:latin typeface="Arial"/>
                <a:cs typeface="Arial"/>
              </a:rPr>
              <a:t>means </a:t>
            </a:r>
            <a:r>
              <a:rPr sz="3100" spc="20" dirty="0">
                <a:latin typeface="Arial"/>
                <a:cs typeface="Arial"/>
              </a:rPr>
              <a:t>“foot </a:t>
            </a:r>
            <a:r>
              <a:rPr sz="3100" spc="235" dirty="0">
                <a:latin typeface="Arial"/>
                <a:cs typeface="Arial"/>
              </a:rPr>
              <a:t>of </a:t>
            </a:r>
            <a:r>
              <a:rPr sz="3100" spc="80" dirty="0">
                <a:latin typeface="Arial"/>
                <a:cs typeface="Arial"/>
              </a:rPr>
              <a:t>the </a:t>
            </a:r>
            <a:r>
              <a:rPr sz="3100" spc="-110" dirty="0">
                <a:latin typeface="Arial"/>
                <a:cs typeface="Arial"/>
              </a:rPr>
              <a:t>mountains”,  </a:t>
            </a:r>
            <a:r>
              <a:rPr sz="3100" spc="-165" dirty="0">
                <a:latin typeface="Arial"/>
                <a:cs typeface="Arial"/>
              </a:rPr>
              <a:t>as </a:t>
            </a:r>
            <a:r>
              <a:rPr sz="3100" spc="114" dirty="0">
                <a:latin typeface="Arial"/>
                <a:cs typeface="Arial"/>
              </a:rPr>
              <a:t>it </a:t>
            </a:r>
            <a:r>
              <a:rPr sz="3100" spc="-114" dirty="0">
                <a:latin typeface="Arial"/>
                <a:cs typeface="Arial"/>
              </a:rPr>
              <a:t>is </a:t>
            </a:r>
            <a:r>
              <a:rPr sz="3100" spc="-75" dirty="0">
                <a:latin typeface="Arial"/>
                <a:cs typeface="Arial"/>
              </a:rPr>
              <a:t>made </a:t>
            </a:r>
            <a:r>
              <a:rPr sz="3100" spc="-110" dirty="0">
                <a:latin typeface="Arial"/>
                <a:cs typeface="Arial"/>
              </a:rPr>
              <a:t>up </a:t>
            </a:r>
            <a:r>
              <a:rPr sz="3100" spc="240" dirty="0">
                <a:latin typeface="Arial"/>
                <a:cs typeface="Arial"/>
              </a:rPr>
              <a:t>of </a:t>
            </a:r>
            <a:r>
              <a:rPr sz="3100" spc="-110" dirty="0">
                <a:latin typeface="Arial"/>
                <a:cs typeface="Arial"/>
              </a:rPr>
              <a:t>low </a:t>
            </a:r>
            <a:r>
              <a:rPr sz="3100" spc="-135" dirty="0">
                <a:latin typeface="Arial"/>
                <a:cs typeface="Arial"/>
              </a:rPr>
              <a:t>rolling </a:t>
            </a:r>
            <a:r>
              <a:rPr sz="3100" spc="-105" dirty="0">
                <a:latin typeface="Arial"/>
                <a:cs typeface="Arial"/>
              </a:rPr>
              <a:t>hills </a:t>
            </a:r>
            <a:r>
              <a:rPr sz="3100" spc="100" dirty="0">
                <a:latin typeface="Arial"/>
                <a:cs typeface="Arial"/>
              </a:rPr>
              <a:t>that </a:t>
            </a:r>
            <a:r>
              <a:rPr sz="3100" spc="-125" dirty="0">
                <a:latin typeface="Arial"/>
                <a:cs typeface="Arial"/>
              </a:rPr>
              <a:t>slope  </a:t>
            </a:r>
            <a:r>
              <a:rPr sz="3100" spc="-35" dirty="0">
                <a:latin typeface="Arial"/>
                <a:cs typeface="Arial"/>
              </a:rPr>
              <a:t>towards </a:t>
            </a:r>
            <a:r>
              <a:rPr sz="3100" spc="85" dirty="0">
                <a:latin typeface="Arial"/>
                <a:cs typeface="Arial"/>
              </a:rPr>
              <a:t>the</a:t>
            </a:r>
            <a:r>
              <a:rPr sz="3100" spc="125" dirty="0">
                <a:latin typeface="Arial"/>
                <a:cs typeface="Arial"/>
              </a:rPr>
              <a:t> </a:t>
            </a:r>
            <a:r>
              <a:rPr sz="3100" spc="-70" dirty="0">
                <a:latin typeface="Arial"/>
                <a:cs typeface="Arial"/>
              </a:rPr>
              <a:t>south.</a:t>
            </a:r>
            <a:endParaRPr sz="3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3200">
              <a:latin typeface="Times New Roman"/>
              <a:cs typeface="Times New Roman"/>
            </a:endParaRPr>
          </a:p>
          <a:p>
            <a:pPr marL="469900" marR="461009" indent="-457200">
              <a:lnSpc>
                <a:spcPct val="100000"/>
              </a:lnSpc>
              <a:buChar char="•"/>
              <a:tabLst>
                <a:tab pos="469900" algn="l"/>
                <a:tab pos="470534" algn="l"/>
              </a:tabLst>
            </a:pPr>
            <a:r>
              <a:rPr sz="3100" spc="-120" dirty="0">
                <a:latin typeface="Arial"/>
                <a:cs typeface="Arial"/>
              </a:rPr>
              <a:t>The </a:t>
            </a:r>
            <a:r>
              <a:rPr sz="3100" spc="-114" dirty="0">
                <a:latin typeface="Arial"/>
                <a:cs typeface="Arial"/>
              </a:rPr>
              <a:t>elevation </a:t>
            </a:r>
            <a:r>
              <a:rPr sz="3100" spc="-105" dirty="0">
                <a:latin typeface="Arial"/>
                <a:cs typeface="Arial"/>
              </a:rPr>
              <a:t>ranges </a:t>
            </a:r>
            <a:r>
              <a:rPr sz="3100" spc="160" dirty="0">
                <a:latin typeface="Arial"/>
                <a:cs typeface="Arial"/>
              </a:rPr>
              <a:t>from </a:t>
            </a:r>
            <a:r>
              <a:rPr sz="3100" spc="45" dirty="0">
                <a:latin typeface="Arial"/>
                <a:cs typeface="Arial"/>
              </a:rPr>
              <a:t>500 </a:t>
            </a:r>
            <a:r>
              <a:rPr sz="3100" spc="170" dirty="0">
                <a:latin typeface="Arial"/>
                <a:cs typeface="Arial"/>
              </a:rPr>
              <a:t>feet </a:t>
            </a:r>
            <a:r>
              <a:rPr sz="3100" spc="20" dirty="0">
                <a:latin typeface="Arial"/>
                <a:cs typeface="Arial"/>
              </a:rPr>
              <a:t>at </a:t>
            </a:r>
            <a:r>
              <a:rPr sz="3100" spc="65" dirty="0">
                <a:latin typeface="Arial"/>
                <a:cs typeface="Arial"/>
              </a:rPr>
              <a:t>its  </a:t>
            </a:r>
            <a:r>
              <a:rPr sz="3100" spc="-20" dirty="0">
                <a:latin typeface="Arial"/>
                <a:cs typeface="Arial"/>
              </a:rPr>
              <a:t>southern </a:t>
            </a:r>
            <a:r>
              <a:rPr sz="3100" spc="-35" dirty="0">
                <a:latin typeface="Arial"/>
                <a:cs typeface="Arial"/>
              </a:rPr>
              <a:t>border </a:t>
            </a:r>
            <a:r>
              <a:rPr sz="3100" spc="-105" dirty="0">
                <a:latin typeface="Arial"/>
                <a:cs typeface="Arial"/>
              </a:rPr>
              <a:t>(called </a:t>
            </a:r>
            <a:r>
              <a:rPr sz="3100" spc="80" dirty="0">
                <a:latin typeface="Arial"/>
                <a:cs typeface="Arial"/>
              </a:rPr>
              <a:t>the </a:t>
            </a:r>
            <a:r>
              <a:rPr sz="3100" spc="-260" dirty="0">
                <a:latin typeface="Arial"/>
                <a:cs typeface="Arial"/>
              </a:rPr>
              <a:t>Fall </a:t>
            </a:r>
            <a:r>
              <a:rPr sz="3100" spc="-105" dirty="0">
                <a:latin typeface="Arial"/>
                <a:cs typeface="Arial"/>
              </a:rPr>
              <a:t>Line) </a:t>
            </a:r>
            <a:r>
              <a:rPr sz="3100" spc="25" dirty="0">
                <a:latin typeface="Arial"/>
                <a:cs typeface="Arial"/>
              </a:rPr>
              <a:t>to  </a:t>
            </a:r>
            <a:r>
              <a:rPr sz="3100" spc="-10" dirty="0">
                <a:latin typeface="Arial"/>
                <a:cs typeface="Arial"/>
              </a:rPr>
              <a:t>1700 </a:t>
            </a:r>
            <a:r>
              <a:rPr sz="3100" spc="170" dirty="0">
                <a:latin typeface="Arial"/>
                <a:cs typeface="Arial"/>
              </a:rPr>
              <a:t>feet </a:t>
            </a:r>
            <a:r>
              <a:rPr sz="3100" spc="15" dirty="0">
                <a:latin typeface="Arial"/>
                <a:cs typeface="Arial"/>
              </a:rPr>
              <a:t>at </a:t>
            </a:r>
            <a:r>
              <a:rPr sz="3100" spc="65" dirty="0">
                <a:latin typeface="Arial"/>
                <a:cs typeface="Arial"/>
              </a:rPr>
              <a:t>its </a:t>
            </a:r>
            <a:r>
              <a:rPr sz="3100" spc="30" dirty="0">
                <a:latin typeface="Arial"/>
                <a:cs typeface="Arial"/>
              </a:rPr>
              <a:t>northern</a:t>
            </a:r>
            <a:r>
              <a:rPr sz="3100" spc="25" dirty="0">
                <a:latin typeface="Arial"/>
                <a:cs typeface="Arial"/>
              </a:rPr>
              <a:t> </a:t>
            </a:r>
            <a:r>
              <a:rPr sz="3100" spc="-114" dirty="0">
                <a:latin typeface="Arial"/>
                <a:cs typeface="Arial"/>
              </a:rPr>
              <a:t>border.</a:t>
            </a:r>
            <a:endParaRPr sz="3100">
              <a:latin typeface="Arial"/>
              <a:cs typeface="Arial"/>
            </a:endParaRPr>
          </a:p>
          <a:p>
            <a:pPr marL="173990">
              <a:lnSpc>
                <a:spcPct val="100000"/>
              </a:lnSpc>
              <a:spcBef>
                <a:spcPts val="630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631" y="281940"/>
            <a:ext cx="9006840" cy="6390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82876" y="815721"/>
            <a:ext cx="601662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45" dirty="0"/>
              <a:t>TEACHER </a:t>
            </a:r>
            <a:r>
              <a:rPr sz="3300" spc="65" dirty="0"/>
              <a:t>INFO: </a:t>
            </a:r>
            <a:r>
              <a:rPr sz="3300" spc="-75" dirty="0"/>
              <a:t>CLOZE</a:t>
            </a:r>
            <a:r>
              <a:rPr sz="3300" spc="275" dirty="0"/>
              <a:t> </a:t>
            </a:r>
            <a:r>
              <a:rPr sz="3300" spc="490" dirty="0"/>
              <a:t>Notes</a:t>
            </a:r>
            <a:endParaRPr sz="330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solidFill>
                  <a:srgbClr val="000000"/>
                </a:solidFill>
                <a:latin typeface="Trebuchet MS"/>
                <a:cs typeface="Trebuchet MS"/>
              </a:rPr>
              <a:t>© </a:t>
            </a:r>
            <a:r>
              <a:rPr spc="75" dirty="0">
                <a:solidFill>
                  <a:srgbClr val="000000"/>
                </a:solidFill>
              </a:rPr>
              <a:t>Brain</a:t>
            </a:r>
            <a:r>
              <a:rPr spc="-135" dirty="0">
                <a:solidFill>
                  <a:srgbClr val="000000"/>
                </a:solidFill>
              </a:rPr>
              <a:t> </a:t>
            </a:r>
            <a:r>
              <a:rPr spc="70" dirty="0">
                <a:solidFill>
                  <a:srgbClr val="000000"/>
                </a:solidFill>
              </a:rPr>
              <a:t>Wrinkles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4558" y="1420444"/>
            <a:ext cx="8251825" cy="38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17780" indent="-457200">
              <a:lnSpc>
                <a:spcPct val="100000"/>
              </a:lnSpc>
              <a:spcBef>
                <a:spcPts val="100"/>
              </a:spcBef>
              <a:buChar char="•"/>
              <a:tabLst>
                <a:tab pos="469265" algn="l"/>
                <a:tab pos="469900" algn="l"/>
              </a:tabLst>
            </a:pPr>
            <a:r>
              <a:rPr sz="3600" spc="-135" dirty="0">
                <a:latin typeface="Arial"/>
                <a:cs typeface="Arial"/>
              </a:rPr>
              <a:t>The </a:t>
            </a:r>
            <a:r>
              <a:rPr sz="3600" spc="15" dirty="0">
                <a:latin typeface="Arial"/>
                <a:cs typeface="Arial"/>
              </a:rPr>
              <a:t>next </a:t>
            </a:r>
            <a:r>
              <a:rPr sz="3600" spc="-190" dirty="0">
                <a:latin typeface="Arial"/>
                <a:cs typeface="Arial"/>
              </a:rPr>
              <a:t>pages </a:t>
            </a:r>
            <a:r>
              <a:rPr sz="3600" spc="-35" dirty="0">
                <a:latin typeface="Arial"/>
                <a:cs typeface="Arial"/>
              </a:rPr>
              <a:t>are </a:t>
            </a:r>
            <a:r>
              <a:rPr sz="3600" spc="-75" dirty="0">
                <a:latin typeface="Arial"/>
                <a:cs typeface="Arial"/>
              </a:rPr>
              <a:t>handouts </a:t>
            </a:r>
            <a:r>
              <a:rPr sz="3600" spc="204" dirty="0">
                <a:latin typeface="Arial"/>
                <a:cs typeface="Arial"/>
              </a:rPr>
              <a:t>for </a:t>
            </a:r>
            <a:r>
              <a:rPr sz="3600" spc="95" dirty="0">
                <a:latin typeface="Arial"/>
                <a:cs typeface="Arial"/>
              </a:rPr>
              <a:t>the  </a:t>
            </a:r>
            <a:r>
              <a:rPr sz="3600" spc="25" dirty="0">
                <a:latin typeface="Arial"/>
                <a:cs typeface="Arial"/>
              </a:rPr>
              <a:t>students to </a:t>
            </a:r>
            <a:r>
              <a:rPr sz="3600" spc="-114" dirty="0">
                <a:latin typeface="Arial"/>
                <a:cs typeface="Arial"/>
              </a:rPr>
              <a:t>use </a:t>
            </a:r>
            <a:r>
              <a:rPr sz="3600" spc="204" dirty="0">
                <a:latin typeface="Arial"/>
                <a:cs typeface="Arial"/>
              </a:rPr>
              <a:t>for </a:t>
            </a:r>
            <a:r>
              <a:rPr sz="3600" spc="-15" dirty="0">
                <a:latin typeface="Arial"/>
                <a:cs typeface="Arial"/>
              </a:rPr>
              <a:t>note-taking </a:t>
            </a:r>
            <a:r>
              <a:rPr sz="3600" spc="-120" dirty="0">
                <a:latin typeface="Arial"/>
                <a:cs typeface="Arial"/>
              </a:rPr>
              <a:t>during  </a:t>
            </a:r>
            <a:r>
              <a:rPr sz="3600" spc="100" dirty="0">
                <a:latin typeface="Arial"/>
                <a:cs typeface="Arial"/>
              </a:rPr>
              <a:t>the </a:t>
            </a:r>
            <a:r>
              <a:rPr sz="3600" spc="-80" dirty="0">
                <a:latin typeface="Arial"/>
                <a:cs typeface="Arial"/>
              </a:rPr>
              <a:t>presentation. </a:t>
            </a:r>
            <a:r>
              <a:rPr sz="3600" dirty="0">
                <a:latin typeface="Arial"/>
                <a:cs typeface="Arial"/>
              </a:rPr>
              <a:t>(Print </a:t>
            </a:r>
            <a:r>
              <a:rPr sz="3600" spc="140" dirty="0">
                <a:latin typeface="Arial"/>
                <a:cs typeface="Arial"/>
              </a:rPr>
              <a:t>front </a:t>
            </a:r>
            <a:r>
              <a:rPr sz="3600" spc="25" dirty="0">
                <a:latin typeface="Arial"/>
                <a:cs typeface="Arial"/>
              </a:rPr>
              <a:t>to </a:t>
            </a:r>
            <a:r>
              <a:rPr sz="3600" spc="-170" dirty="0">
                <a:latin typeface="Arial"/>
                <a:cs typeface="Arial"/>
              </a:rPr>
              <a:t>back </a:t>
            </a:r>
            <a:r>
              <a:rPr sz="3600" spc="20" dirty="0">
                <a:latin typeface="Arial"/>
                <a:cs typeface="Arial"/>
              </a:rPr>
              <a:t>to  </a:t>
            </a:r>
            <a:r>
              <a:rPr sz="3600" spc="-165" dirty="0">
                <a:latin typeface="Arial"/>
                <a:cs typeface="Arial"/>
              </a:rPr>
              <a:t>save </a:t>
            </a:r>
            <a:r>
              <a:rPr sz="3600" spc="-95" dirty="0">
                <a:latin typeface="Arial"/>
                <a:cs typeface="Arial"/>
              </a:rPr>
              <a:t>paper </a:t>
            </a:r>
            <a:r>
              <a:rPr sz="3600" spc="-175" dirty="0">
                <a:latin typeface="Arial"/>
                <a:cs typeface="Arial"/>
              </a:rPr>
              <a:t>and</a:t>
            </a:r>
            <a:r>
              <a:rPr sz="3600" spc="430" dirty="0">
                <a:latin typeface="Arial"/>
                <a:cs typeface="Arial"/>
              </a:rPr>
              <a:t> </a:t>
            </a:r>
            <a:r>
              <a:rPr sz="3600" spc="-165" dirty="0">
                <a:latin typeface="Arial"/>
                <a:cs typeface="Arial"/>
              </a:rPr>
              <a:t>ink.)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375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3600" spc="-235" dirty="0">
                <a:latin typeface="Arial"/>
                <a:cs typeface="Arial"/>
              </a:rPr>
              <a:t>Check </a:t>
            </a:r>
            <a:r>
              <a:rPr sz="3600" spc="100" dirty="0">
                <a:latin typeface="Arial"/>
                <a:cs typeface="Arial"/>
              </a:rPr>
              <a:t>the </a:t>
            </a:r>
            <a:r>
              <a:rPr sz="3600" spc="-45" dirty="0">
                <a:latin typeface="Arial"/>
                <a:cs typeface="Arial"/>
              </a:rPr>
              <a:t>answers </a:t>
            </a:r>
            <a:r>
              <a:rPr sz="3600" spc="-190" dirty="0">
                <a:latin typeface="Arial"/>
                <a:cs typeface="Arial"/>
              </a:rPr>
              <a:t>as </a:t>
            </a:r>
            <a:r>
              <a:rPr sz="3600" spc="-240" dirty="0">
                <a:latin typeface="Arial"/>
                <a:cs typeface="Arial"/>
              </a:rPr>
              <a:t>a </a:t>
            </a:r>
            <a:r>
              <a:rPr sz="3600" spc="-130" dirty="0">
                <a:latin typeface="Arial"/>
                <a:cs typeface="Arial"/>
              </a:rPr>
              <a:t>class </a:t>
            </a:r>
            <a:r>
              <a:rPr sz="3600" spc="190" dirty="0">
                <a:latin typeface="Arial"/>
                <a:cs typeface="Arial"/>
              </a:rPr>
              <a:t>after </a:t>
            </a:r>
            <a:r>
              <a:rPr sz="3600" spc="100" dirty="0">
                <a:latin typeface="Arial"/>
                <a:cs typeface="Arial"/>
              </a:rPr>
              <a:t>the  </a:t>
            </a:r>
            <a:r>
              <a:rPr sz="3600" spc="-85" dirty="0">
                <a:latin typeface="Arial"/>
                <a:cs typeface="Arial"/>
              </a:rPr>
              <a:t>presentation.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8136" y="0"/>
            <a:ext cx="716584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21308" y="214884"/>
            <a:ext cx="6501384" cy="640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02258" y="195834"/>
            <a:ext cx="6539865" cy="6438900"/>
          </a:xfrm>
          <a:custGeom>
            <a:avLst/>
            <a:gdLst/>
            <a:ahLst/>
            <a:cxnLst/>
            <a:rect l="l" t="t" r="r" b="b"/>
            <a:pathLst>
              <a:path w="6539865" h="6438900">
                <a:moveTo>
                  <a:pt x="0" y="6438900"/>
                </a:moveTo>
                <a:lnTo>
                  <a:pt x="6539483" y="6438900"/>
                </a:lnTo>
                <a:lnTo>
                  <a:pt x="6539483" y="0"/>
                </a:lnTo>
                <a:lnTo>
                  <a:pt x="0" y="0"/>
                </a:lnTo>
                <a:lnTo>
                  <a:pt x="0" y="64389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84605" y="6652331"/>
            <a:ext cx="129540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" y="0"/>
            <a:ext cx="5602224" cy="434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9936" y="210311"/>
            <a:ext cx="4937760" cy="3703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886" y="191262"/>
            <a:ext cx="4975860" cy="3741420"/>
          </a:xfrm>
          <a:custGeom>
            <a:avLst/>
            <a:gdLst/>
            <a:ahLst/>
            <a:cxnLst/>
            <a:rect l="l" t="t" r="r" b="b"/>
            <a:pathLst>
              <a:path w="4975860" h="3741420">
                <a:moveTo>
                  <a:pt x="0" y="3741420"/>
                </a:moveTo>
                <a:lnTo>
                  <a:pt x="4975860" y="3741420"/>
                </a:lnTo>
                <a:lnTo>
                  <a:pt x="4975860" y="0"/>
                </a:lnTo>
                <a:lnTo>
                  <a:pt x="0" y="0"/>
                </a:lnTo>
                <a:lnTo>
                  <a:pt x="0" y="374142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85644" y="3096767"/>
            <a:ext cx="6658356" cy="3761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18816" y="3329940"/>
            <a:ext cx="6309359" cy="3351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99766" y="3310890"/>
            <a:ext cx="6347460" cy="3389629"/>
          </a:xfrm>
          <a:custGeom>
            <a:avLst/>
            <a:gdLst/>
            <a:ahLst/>
            <a:cxnLst/>
            <a:rect l="l" t="t" r="r" b="b"/>
            <a:pathLst>
              <a:path w="6347459" h="3389629">
                <a:moveTo>
                  <a:pt x="0" y="3389376"/>
                </a:moveTo>
                <a:lnTo>
                  <a:pt x="6347459" y="3389376"/>
                </a:lnTo>
                <a:lnTo>
                  <a:pt x="6347459" y="0"/>
                </a:lnTo>
                <a:lnTo>
                  <a:pt x="0" y="0"/>
                </a:lnTo>
                <a:lnTo>
                  <a:pt x="0" y="3389376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33641" y="2856357"/>
            <a:ext cx="1838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05" dirty="0"/>
              <a:t>Athens,</a:t>
            </a:r>
            <a:r>
              <a:rPr spc="-15" dirty="0"/>
              <a:t> </a:t>
            </a:r>
            <a:r>
              <a:rPr spc="295" dirty="0"/>
              <a:t>GA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84605" y="6652331"/>
            <a:ext cx="129540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87067" y="19811"/>
            <a:ext cx="5852159" cy="1278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16023" y="47244"/>
            <a:ext cx="5733287" cy="1159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0192" y="122301"/>
            <a:ext cx="5584062" cy="10106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5998" y="1389633"/>
            <a:ext cx="7865745" cy="5473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85" dirty="0">
                <a:latin typeface="Arial"/>
                <a:cs typeface="Arial"/>
              </a:rPr>
              <a:t>Piedmont </a:t>
            </a:r>
            <a:r>
              <a:rPr sz="3200" spc="-135" dirty="0">
                <a:latin typeface="Arial"/>
                <a:cs typeface="Arial"/>
              </a:rPr>
              <a:t>region </a:t>
            </a:r>
            <a:r>
              <a:rPr sz="3200" spc="-130" dirty="0">
                <a:latin typeface="Arial"/>
                <a:cs typeface="Arial"/>
              </a:rPr>
              <a:t>has </a:t>
            </a:r>
            <a:r>
              <a:rPr sz="3200" spc="-114" dirty="0">
                <a:latin typeface="Arial"/>
                <a:cs typeface="Arial"/>
              </a:rPr>
              <a:t>large </a:t>
            </a:r>
            <a:r>
              <a:rPr sz="3200" spc="-55" dirty="0">
                <a:latin typeface="Arial"/>
                <a:cs typeface="Arial"/>
              </a:rPr>
              <a:t>amounts </a:t>
            </a:r>
            <a:r>
              <a:rPr sz="3200" spc="245" dirty="0">
                <a:latin typeface="Arial"/>
                <a:cs typeface="Arial"/>
              </a:rPr>
              <a:t>of  </a:t>
            </a:r>
            <a:r>
              <a:rPr sz="3200" spc="-65" dirty="0">
                <a:latin typeface="Arial"/>
                <a:cs typeface="Arial"/>
              </a:rPr>
              <a:t>granite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45" dirty="0">
                <a:latin typeface="Arial"/>
                <a:cs typeface="Arial"/>
              </a:rPr>
              <a:t>marble, </a:t>
            </a:r>
            <a:r>
              <a:rPr sz="3200" spc="-175" dirty="0">
                <a:latin typeface="Arial"/>
                <a:cs typeface="Arial"/>
              </a:rPr>
              <a:t>enabling </a:t>
            </a:r>
            <a:r>
              <a:rPr sz="3200" spc="-215" dirty="0">
                <a:latin typeface="Arial"/>
                <a:cs typeface="Arial"/>
              </a:rPr>
              <a:t>Georgia </a:t>
            </a:r>
            <a:r>
              <a:rPr sz="3200" spc="25" dirty="0">
                <a:latin typeface="Arial"/>
                <a:cs typeface="Arial"/>
              </a:rPr>
              <a:t>to </a:t>
            </a:r>
            <a:r>
              <a:rPr sz="3200" spc="-125" dirty="0">
                <a:latin typeface="Arial"/>
                <a:cs typeface="Arial"/>
              </a:rPr>
              <a:t>be 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00" dirty="0">
                <a:latin typeface="Arial"/>
                <a:cs typeface="Arial"/>
              </a:rPr>
              <a:t>nation’s </a:t>
            </a:r>
            <a:r>
              <a:rPr sz="3200" spc="-185" dirty="0">
                <a:latin typeface="Arial"/>
                <a:cs typeface="Arial"/>
              </a:rPr>
              <a:t>leading </a:t>
            </a:r>
            <a:r>
              <a:rPr sz="3200" spc="-55" dirty="0">
                <a:latin typeface="Arial"/>
                <a:cs typeface="Arial"/>
              </a:rPr>
              <a:t>producer </a:t>
            </a:r>
            <a:r>
              <a:rPr sz="3200" spc="250" dirty="0">
                <a:latin typeface="Arial"/>
                <a:cs typeface="Arial"/>
              </a:rPr>
              <a:t>of</a:t>
            </a:r>
            <a:r>
              <a:rPr sz="3200" spc="-310" dirty="0">
                <a:latin typeface="Arial"/>
                <a:cs typeface="Arial"/>
              </a:rPr>
              <a:t> </a:t>
            </a:r>
            <a:r>
              <a:rPr sz="3200" spc="-100" dirty="0">
                <a:latin typeface="Arial"/>
                <a:cs typeface="Arial"/>
              </a:rPr>
              <a:t>both.</a:t>
            </a:r>
            <a:endParaRPr sz="3200">
              <a:latin typeface="Arial"/>
              <a:cs typeface="Arial"/>
            </a:endParaRPr>
          </a:p>
          <a:p>
            <a:pPr marL="469900" marR="368300" indent="-457200">
              <a:lnSpc>
                <a:spcPct val="100000"/>
              </a:lnSpc>
              <a:spcBef>
                <a:spcPts val="2400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565" dirty="0">
                <a:latin typeface="Arial"/>
                <a:cs typeface="Arial"/>
              </a:rPr>
              <a:t>It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145" dirty="0">
                <a:latin typeface="Arial"/>
                <a:cs typeface="Arial"/>
              </a:rPr>
              <a:t>also </a:t>
            </a:r>
            <a:r>
              <a:rPr sz="3200" spc="-125" dirty="0">
                <a:latin typeface="Arial"/>
                <a:cs typeface="Arial"/>
              </a:rPr>
              <a:t>known </a:t>
            </a:r>
            <a:r>
              <a:rPr sz="3200" spc="180" dirty="0">
                <a:latin typeface="Arial"/>
                <a:cs typeface="Arial"/>
              </a:rPr>
              <a:t>for </a:t>
            </a:r>
            <a:r>
              <a:rPr sz="3200" spc="75" dirty="0">
                <a:latin typeface="Arial"/>
                <a:cs typeface="Arial"/>
              </a:rPr>
              <a:t>its </a:t>
            </a:r>
            <a:r>
              <a:rPr sz="3200" spc="10" dirty="0">
                <a:latin typeface="Arial"/>
                <a:cs typeface="Arial"/>
              </a:rPr>
              <a:t>red </a:t>
            </a:r>
            <a:r>
              <a:rPr sz="3200" spc="-180" dirty="0">
                <a:latin typeface="Arial"/>
                <a:cs typeface="Arial"/>
              </a:rPr>
              <a:t>clay, </a:t>
            </a:r>
            <a:r>
              <a:rPr sz="3200" spc="-75" dirty="0">
                <a:latin typeface="Arial"/>
                <a:cs typeface="Arial"/>
              </a:rPr>
              <a:t>which </a:t>
            </a:r>
            <a:r>
              <a:rPr sz="3200" spc="-125" dirty="0">
                <a:latin typeface="Arial"/>
                <a:cs typeface="Arial"/>
              </a:rPr>
              <a:t>is  </a:t>
            </a:r>
            <a:r>
              <a:rPr sz="3200" spc="-20" dirty="0">
                <a:latin typeface="Arial"/>
                <a:cs typeface="Arial"/>
              </a:rPr>
              <a:t>rich </a:t>
            </a:r>
            <a:r>
              <a:rPr sz="3200" spc="-185" dirty="0">
                <a:latin typeface="Arial"/>
                <a:cs typeface="Arial"/>
              </a:rPr>
              <a:t>in </a:t>
            </a:r>
            <a:r>
              <a:rPr sz="3200" spc="-100" dirty="0">
                <a:latin typeface="Arial"/>
                <a:cs typeface="Arial"/>
              </a:rPr>
              <a:t>iron</a:t>
            </a:r>
            <a:r>
              <a:rPr sz="3200" spc="-405" dirty="0">
                <a:latin typeface="Arial"/>
                <a:cs typeface="Arial"/>
              </a:rPr>
              <a:t> </a:t>
            </a:r>
            <a:r>
              <a:rPr sz="3200" spc="-105" dirty="0">
                <a:latin typeface="Arial"/>
                <a:cs typeface="Arial"/>
              </a:rPr>
              <a:t>minerals.</a:t>
            </a:r>
            <a:endParaRPr sz="3200">
              <a:latin typeface="Arial"/>
              <a:cs typeface="Arial"/>
            </a:endParaRPr>
          </a:p>
          <a:p>
            <a:pPr marL="469900" marR="146050" indent="-457200">
              <a:lnSpc>
                <a:spcPct val="100000"/>
              </a:lnSpc>
              <a:spcBef>
                <a:spcPts val="240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35" dirty="0">
                <a:latin typeface="Arial"/>
                <a:cs typeface="Arial"/>
              </a:rPr>
              <a:t>region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30" dirty="0">
                <a:latin typeface="Arial"/>
                <a:cs typeface="Arial"/>
              </a:rPr>
              <a:t>important </a:t>
            </a:r>
            <a:r>
              <a:rPr sz="3200" spc="180" dirty="0">
                <a:latin typeface="Arial"/>
                <a:cs typeface="Arial"/>
              </a:rPr>
              <a:t>for </a:t>
            </a:r>
            <a:r>
              <a:rPr sz="3200" spc="-60" dirty="0">
                <a:latin typeface="Arial"/>
                <a:cs typeface="Arial"/>
              </a:rPr>
              <a:t>agriculture,  </a:t>
            </a:r>
            <a:r>
              <a:rPr sz="3200" spc="75" dirty="0">
                <a:latin typeface="Arial"/>
                <a:cs typeface="Arial"/>
              </a:rPr>
              <a:t>with </a:t>
            </a:r>
            <a:r>
              <a:rPr sz="3200" spc="-114" dirty="0">
                <a:latin typeface="Arial"/>
                <a:cs typeface="Arial"/>
              </a:rPr>
              <a:t>large </a:t>
            </a:r>
            <a:r>
              <a:rPr sz="3200" spc="-55" dirty="0">
                <a:latin typeface="Arial"/>
                <a:cs typeface="Arial"/>
              </a:rPr>
              <a:t>amounts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-90" dirty="0">
                <a:latin typeface="Arial"/>
                <a:cs typeface="Arial"/>
              </a:rPr>
              <a:t>corn, </a:t>
            </a:r>
            <a:r>
              <a:rPr sz="3200" spc="-140" dirty="0">
                <a:latin typeface="Arial"/>
                <a:cs typeface="Arial"/>
              </a:rPr>
              <a:t>peaches,  </a:t>
            </a:r>
            <a:r>
              <a:rPr sz="3200" spc="-65" dirty="0">
                <a:latin typeface="Arial"/>
                <a:cs typeface="Arial"/>
              </a:rPr>
              <a:t>wheat, </a:t>
            </a:r>
            <a:r>
              <a:rPr sz="3200" spc="-145" dirty="0">
                <a:latin typeface="Arial"/>
                <a:cs typeface="Arial"/>
              </a:rPr>
              <a:t>soybeans, </a:t>
            </a:r>
            <a:r>
              <a:rPr sz="3200" spc="-20" dirty="0">
                <a:latin typeface="Arial"/>
                <a:cs typeface="Arial"/>
              </a:rPr>
              <a:t>cattle,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25" dirty="0">
                <a:latin typeface="Arial"/>
                <a:cs typeface="Arial"/>
              </a:rPr>
              <a:t>poultry </a:t>
            </a:r>
            <a:r>
              <a:rPr sz="3200" spc="-190" dirty="0">
                <a:latin typeface="Arial"/>
                <a:cs typeface="Arial"/>
              </a:rPr>
              <a:t>being  </a:t>
            </a:r>
            <a:r>
              <a:rPr sz="3200" spc="-125" dirty="0">
                <a:latin typeface="Arial"/>
                <a:cs typeface="Arial"/>
              </a:rPr>
              <a:t>produced.</a:t>
            </a:r>
            <a:endParaRPr sz="3200">
              <a:latin typeface="Arial"/>
              <a:cs typeface="Arial"/>
            </a:endParaRPr>
          </a:p>
          <a:p>
            <a:pPr marL="173990">
              <a:lnSpc>
                <a:spcPct val="100000"/>
              </a:lnSpc>
              <a:spcBef>
                <a:spcPts val="2205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0201" y="286258"/>
            <a:ext cx="44056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75" dirty="0"/>
              <a:t>Granite </a:t>
            </a:r>
            <a:r>
              <a:rPr spc="470" dirty="0"/>
              <a:t>Quarry</a:t>
            </a:r>
            <a:r>
              <a:rPr spc="-380" dirty="0"/>
              <a:t> </a:t>
            </a:r>
            <a:r>
              <a:rPr spc="190" dirty="0"/>
              <a:t>in </a:t>
            </a:r>
            <a:r>
              <a:rPr spc="420" dirty="0"/>
              <a:t>Georgia</a:t>
            </a:r>
          </a:p>
        </p:txBody>
      </p:sp>
      <p:sp>
        <p:nvSpPr>
          <p:cNvPr id="3" name="object 3"/>
          <p:cNvSpPr/>
          <p:nvPr/>
        </p:nvSpPr>
        <p:spPr>
          <a:xfrm>
            <a:off x="681227" y="688846"/>
            <a:ext cx="7979664" cy="615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922019"/>
            <a:ext cx="7315200" cy="548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5350" y="902969"/>
            <a:ext cx="7353300" cy="5524500"/>
          </a:xfrm>
          <a:custGeom>
            <a:avLst/>
            <a:gdLst/>
            <a:ahLst/>
            <a:cxnLst/>
            <a:rect l="l" t="t" r="r" b="b"/>
            <a:pathLst>
              <a:path w="7353300" h="5524500">
                <a:moveTo>
                  <a:pt x="0" y="5524500"/>
                </a:moveTo>
                <a:lnTo>
                  <a:pt x="7353300" y="5524500"/>
                </a:lnTo>
                <a:lnTo>
                  <a:pt x="7353300" y="0"/>
                </a:lnTo>
                <a:lnTo>
                  <a:pt x="0" y="0"/>
                </a:lnTo>
                <a:lnTo>
                  <a:pt x="0" y="55245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84605" y="6652331"/>
            <a:ext cx="129540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1227" y="766572"/>
            <a:ext cx="7979664" cy="5541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00" y="999744"/>
            <a:ext cx="7315200" cy="487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5350" y="980694"/>
            <a:ext cx="7353300" cy="4914900"/>
          </a:xfrm>
          <a:custGeom>
            <a:avLst/>
            <a:gdLst/>
            <a:ahLst/>
            <a:cxnLst/>
            <a:rect l="l" t="t" r="r" b="b"/>
            <a:pathLst>
              <a:path w="7353300" h="4914900">
                <a:moveTo>
                  <a:pt x="0" y="4914900"/>
                </a:moveTo>
                <a:lnTo>
                  <a:pt x="7353300" y="4914900"/>
                </a:lnTo>
                <a:lnTo>
                  <a:pt x="7353300" y="0"/>
                </a:lnTo>
                <a:lnTo>
                  <a:pt x="0" y="0"/>
                </a:lnTo>
                <a:lnTo>
                  <a:pt x="0" y="49149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12185" y="286258"/>
            <a:ext cx="3120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40" dirty="0"/>
              <a:t>Georgia’s </a:t>
            </a:r>
            <a:r>
              <a:rPr spc="254" dirty="0"/>
              <a:t>Red</a:t>
            </a:r>
            <a:r>
              <a:rPr spc="-254" dirty="0"/>
              <a:t> </a:t>
            </a:r>
            <a:r>
              <a:rPr spc="315" dirty="0"/>
              <a:t>Clay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84605" y="6652331"/>
            <a:ext cx="129540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87067" y="19811"/>
            <a:ext cx="5852159" cy="1278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16023" y="47244"/>
            <a:ext cx="5733287" cy="1159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0192" y="122301"/>
            <a:ext cx="5584062" cy="10106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5998" y="1389633"/>
            <a:ext cx="7990840" cy="392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283210" indent="-457200">
              <a:lnSpc>
                <a:spcPct val="100000"/>
              </a:lnSpc>
              <a:spcBef>
                <a:spcPts val="10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85" dirty="0">
                <a:latin typeface="Arial"/>
                <a:cs typeface="Arial"/>
              </a:rPr>
              <a:t>Nearly </a:t>
            </a:r>
            <a:r>
              <a:rPr sz="3200" spc="-245" dirty="0">
                <a:latin typeface="Arial"/>
                <a:cs typeface="Arial"/>
              </a:rPr>
              <a:t>50%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-180" dirty="0">
                <a:latin typeface="Arial"/>
                <a:cs typeface="Arial"/>
              </a:rPr>
              <a:t>Georgia’s </a:t>
            </a:r>
            <a:r>
              <a:rPr sz="3200" spc="-125" dirty="0">
                <a:latin typeface="Arial"/>
                <a:cs typeface="Arial"/>
              </a:rPr>
              <a:t>population </a:t>
            </a:r>
            <a:r>
              <a:rPr sz="3200" spc="-105" dirty="0">
                <a:latin typeface="Arial"/>
                <a:cs typeface="Arial"/>
              </a:rPr>
              <a:t>lives </a:t>
            </a:r>
            <a:r>
              <a:rPr sz="3200" spc="-185" dirty="0">
                <a:latin typeface="Arial"/>
                <a:cs typeface="Arial"/>
              </a:rPr>
              <a:t>in  </a:t>
            </a:r>
            <a:r>
              <a:rPr sz="3200" spc="40" dirty="0">
                <a:latin typeface="Arial"/>
                <a:cs typeface="Arial"/>
              </a:rPr>
              <a:t>this </a:t>
            </a:r>
            <a:r>
              <a:rPr sz="3200" spc="-155" dirty="0">
                <a:latin typeface="Arial"/>
                <a:cs typeface="Arial"/>
              </a:rPr>
              <a:t>region, </a:t>
            </a:r>
            <a:r>
              <a:rPr sz="3200" spc="-35" dirty="0">
                <a:latin typeface="Arial"/>
                <a:cs typeface="Arial"/>
              </a:rPr>
              <a:t>thanks </a:t>
            </a:r>
            <a:r>
              <a:rPr sz="3200" spc="25" dirty="0">
                <a:latin typeface="Arial"/>
                <a:cs typeface="Arial"/>
              </a:rPr>
              <a:t>to </a:t>
            </a:r>
            <a:r>
              <a:rPr sz="3200" spc="-40" dirty="0">
                <a:latin typeface="Arial"/>
                <a:cs typeface="Arial"/>
              </a:rPr>
              <a:t>cities </a:t>
            </a:r>
            <a:r>
              <a:rPr sz="3200" spc="-175" dirty="0">
                <a:latin typeface="Arial"/>
                <a:cs typeface="Arial"/>
              </a:rPr>
              <a:t>like </a:t>
            </a:r>
            <a:r>
              <a:rPr sz="3200" spc="-70" dirty="0">
                <a:latin typeface="Arial"/>
                <a:cs typeface="Arial"/>
              </a:rPr>
              <a:t>Atlanta,  </a:t>
            </a:r>
            <a:r>
              <a:rPr sz="3200" spc="-65" dirty="0">
                <a:latin typeface="Arial"/>
                <a:cs typeface="Arial"/>
              </a:rPr>
              <a:t>Athens, </a:t>
            </a:r>
            <a:r>
              <a:rPr sz="3200" spc="-110" dirty="0">
                <a:latin typeface="Arial"/>
                <a:cs typeface="Arial"/>
              </a:rPr>
              <a:t>ftacon, </a:t>
            </a:r>
            <a:r>
              <a:rPr sz="3200" spc="-170" dirty="0">
                <a:latin typeface="Arial"/>
                <a:cs typeface="Arial"/>
              </a:rPr>
              <a:t>Columbus, </a:t>
            </a:r>
            <a:r>
              <a:rPr sz="3200" spc="-110" dirty="0">
                <a:latin typeface="Arial"/>
                <a:cs typeface="Arial"/>
              </a:rPr>
              <a:t>Augusta, </a:t>
            </a:r>
            <a:r>
              <a:rPr sz="3200" spc="-155" dirty="0">
                <a:latin typeface="Arial"/>
                <a:cs typeface="Arial"/>
              </a:rPr>
              <a:t>and  </a:t>
            </a:r>
            <a:r>
              <a:rPr sz="3200" spc="-125" dirty="0">
                <a:latin typeface="Arial"/>
                <a:cs typeface="Arial"/>
              </a:rPr>
              <a:t>ftilledgeville.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75" dirty="0">
                <a:latin typeface="Arial"/>
                <a:cs typeface="Arial"/>
              </a:rPr>
              <a:t>There </a:t>
            </a:r>
            <a:r>
              <a:rPr sz="3200" spc="-30" dirty="0">
                <a:latin typeface="Arial"/>
                <a:cs typeface="Arial"/>
              </a:rPr>
              <a:t>are </a:t>
            </a:r>
            <a:r>
              <a:rPr sz="3200" spc="-215" dirty="0">
                <a:latin typeface="Arial"/>
                <a:cs typeface="Arial"/>
              </a:rPr>
              <a:t>a </a:t>
            </a:r>
            <a:r>
              <a:rPr sz="3200" spc="-20" dirty="0">
                <a:latin typeface="Arial"/>
                <a:cs typeface="Arial"/>
              </a:rPr>
              <a:t>lot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-100" dirty="0">
                <a:latin typeface="Arial"/>
                <a:cs typeface="Arial"/>
              </a:rPr>
              <a:t>businesses </a:t>
            </a:r>
            <a:r>
              <a:rPr sz="3200" spc="-185" dirty="0">
                <a:latin typeface="Arial"/>
                <a:cs typeface="Arial"/>
              </a:rPr>
              <a:t>in </a:t>
            </a:r>
            <a:r>
              <a:rPr sz="3200" spc="40" dirty="0">
                <a:latin typeface="Arial"/>
                <a:cs typeface="Arial"/>
              </a:rPr>
              <a:t>this </a:t>
            </a:r>
            <a:r>
              <a:rPr sz="3200" spc="-155" dirty="0">
                <a:latin typeface="Arial"/>
                <a:cs typeface="Arial"/>
              </a:rPr>
              <a:t>region,  and </a:t>
            </a:r>
            <a:r>
              <a:rPr sz="3200" spc="120" dirty="0">
                <a:latin typeface="Arial"/>
                <a:cs typeface="Arial"/>
              </a:rPr>
              <a:t>it </a:t>
            </a:r>
            <a:r>
              <a:rPr sz="3200" spc="45" dirty="0">
                <a:latin typeface="Arial"/>
                <a:cs typeface="Arial"/>
              </a:rPr>
              <a:t>features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14" dirty="0">
                <a:latin typeface="Arial"/>
                <a:cs typeface="Arial"/>
              </a:rPr>
              <a:t>bulk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-180" dirty="0">
                <a:latin typeface="Arial"/>
                <a:cs typeface="Arial"/>
              </a:rPr>
              <a:t>Georgia’s  </a:t>
            </a:r>
            <a:r>
              <a:rPr sz="3200" spc="-35" dirty="0">
                <a:latin typeface="Arial"/>
                <a:cs typeface="Arial"/>
              </a:rPr>
              <a:t>industry.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42" y="6675818"/>
            <a:ext cx="1191260" cy="1905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84398" y="286258"/>
            <a:ext cx="2775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0" dirty="0"/>
              <a:t>Atlanta,</a:t>
            </a:r>
            <a:r>
              <a:rPr spc="45" dirty="0"/>
              <a:t> </a:t>
            </a:r>
            <a:r>
              <a:rPr spc="420" dirty="0"/>
              <a:t>Georgia</a:t>
            </a:r>
          </a:p>
        </p:txBody>
      </p:sp>
      <p:sp>
        <p:nvSpPr>
          <p:cNvPr id="3" name="object 3"/>
          <p:cNvSpPr/>
          <p:nvPr/>
        </p:nvSpPr>
        <p:spPr>
          <a:xfrm>
            <a:off x="224027" y="734566"/>
            <a:ext cx="8894064" cy="6114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967739"/>
            <a:ext cx="8229600" cy="5449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8150" y="948689"/>
            <a:ext cx="8267700" cy="5488305"/>
          </a:xfrm>
          <a:custGeom>
            <a:avLst/>
            <a:gdLst/>
            <a:ahLst/>
            <a:cxnLst/>
            <a:rect l="l" t="t" r="r" b="b"/>
            <a:pathLst>
              <a:path w="8267700" h="5488305">
                <a:moveTo>
                  <a:pt x="0" y="5487924"/>
                </a:moveTo>
                <a:lnTo>
                  <a:pt x="8267700" y="5487924"/>
                </a:lnTo>
                <a:lnTo>
                  <a:pt x="8267700" y="0"/>
                </a:lnTo>
                <a:lnTo>
                  <a:pt x="0" y="0"/>
                </a:lnTo>
                <a:lnTo>
                  <a:pt x="0" y="5487924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84605" y="6652331"/>
            <a:ext cx="129540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5987" y="19811"/>
            <a:ext cx="7853171" cy="1275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944" y="47244"/>
            <a:ext cx="7734300" cy="1158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9150" y="122301"/>
            <a:ext cx="7585417" cy="1007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5998" y="1389633"/>
            <a:ext cx="7757795" cy="392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726440" indent="-457200">
              <a:lnSpc>
                <a:spcPct val="100000"/>
              </a:lnSpc>
              <a:spcBef>
                <a:spcPts val="10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65" dirty="0">
                <a:latin typeface="Arial"/>
                <a:cs typeface="Arial"/>
              </a:rPr>
              <a:t>Coastal </a:t>
            </a:r>
            <a:r>
              <a:rPr sz="3200" spc="-204" dirty="0">
                <a:latin typeface="Arial"/>
                <a:cs typeface="Arial"/>
              </a:rPr>
              <a:t>Plain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5" dirty="0">
                <a:latin typeface="Arial"/>
                <a:cs typeface="Arial"/>
              </a:rPr>
              <a:t>largest </a:t>
            </a:r>
            <a:r>
              <a:rPr sz="3200" spc="-155" dirty="0">
                <a:latin typeface="Arial"/>
                <a:cs typeface="Arial"/>
              </a:rPr>
              <a:t>region,  </a:t>
            </a:r>
            <a:r>
              <a:rPr sz="3200" spc="-130" dirty="0">
                <a:latin typeface="Arial"/>
                <a:cs typeface="Arial"/>
              </a:rPr>
              <a:t>covering </a:t>
            </a:r>
            <a:r>
              <a:rPr sz="3200" spc="-120" dirty="0">
                <a:latin typeface="Arial"/>
                <a:cs typeface="Arial"/>
              </a:rPr>
              <a:t>roughly </a:t>
            </a:r>
            <a:r>
              <a:rPr sz="3200" spc="-245" dirty="0">
                <a:latin typeface="Arial"/>
                <a:cs typeface="Arial"/>
              </a:rPr>
              <a:t>60%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90" dirty="0">
                <a:latin typeface="Arial"/>
                <a:cs typeface="Arial"/>
              </a:rPr>
              <a:t>the</a:t>
            </a:r>
            <a:r>
              <a:rPr sz="3200" spc="-210" dirty="0">
                <a:latin typeface="Arial"/>
                <a:cs typeface="Arial"/>
              </a:rPr>
              <a:t> </a:t>
            </a:r>
            <a:r>
              <a:rPr sz="3200" spc="-35" dirty="0">
                <a:latin typeface="Arial"/>
                <a:cs typeface="Arial"/>
              </a:rPr>
              <a:t>state.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469900" marR="366395" indent="-457200">
              <a:lnSpc>
                <a:spcPct val="100000"/>
              </a:lnSpc>
              <a:buChar char="•"/>
              <a:tabLst>
                <a:tab pos="469900" algn="l"/>
                <a:tab pos="470534" algn="l"/>
              </a:tabLst>
            </a:pPr>
            <a:r>
              <a:rPr sz="3200" spc="565" dirty="0">
                <a:latin typeface="Arial"/>
                <a:cs typeface="Arial"/>
              </a:rPr>
              <a:t>It </a:t>
            </a:r>
            <a:r>
              <a:rPr sz="3200" spc="-160" dirty="0">
                <a:latin typeface="Arial"/>
                <a:cs typeface="Arial"/>
              </a:rPr>
              <a:t>begins </a:t>
            </a:r>
            <a:r>
              <a:rPr sz="3200" spc="25" dirty="0">
                <a:latin typeface="Arial"/>
                <a:cs typeface="Arial"/>
              </a:rPr>
              <a:t>at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265" dirty="0">
                <a:latin typeface="Arial"/>
                <a:cs typeface="Arial"/>
              </a:rPr>
              <a:t>Fall </a:t>
            </a:r>
            <a:r>
              <a:rPr sz="3200" spc="-150" dirty="0">
                <a:latin typeface="Arial"/>
                <a:cs typeface="Arial"/>
              </a:rPr>
              <a:t>Line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40" dirty="0">
                <a:latin typeface="Arial"/>
                <a:cs typeface="Arial"/>
              </a:rPr>
              <a:t>extends </a:t>
            </a:r>
            <a:r>
              <a:rPr sz="3200" spc="25" dirty="0">
                <a:latin typeface="Arial"/>
                <a:cs typeface="Arial"/>
              </a:rPr>
              <a:t>to  </a:t>
            </a:r>
            <a:r>
              <a:rPr sz="3200" spc="-180" dirty="0">
                <a:latin typeface="Arial"/>
                <a:cs typeface="Arial"/>
              </a:rPr>
              <a:t>Georgia’s </a:t>
            </a:r>
            <a:r>
              <a:rPr sz="3200" spc="-15" dirty="0">
                <a:latin typeface="Arial"/>
                <a:cs typeface="Arial"/>
              </a:rPr>
              <a:t>southern </a:t>
            </a:r>
            <a:r>
              <a:rPr sz="3200" spc="-35" dirty="0">
                <a:latin typeface="Arial"/>
                <a:cs typeface="Arial"/>
              </a:rPr>
              <a:t>border </a:t>
            </a:r>
            <a:r>
              <a:rPr sz="3200" spc="70" dirty="0">
                <a:latin typeface="Arial"/>
                <a:cs typeface="Arial"/>
              </a:rPr>
              <a:t>with</a:t>
            </a:r>
            <a:r>
              <a:rPr sz="3200" spc="325" dirty="0">
                <a:latin typeface="Arial"/>
                <a:cs typeface="Arial"/>
              </a:rPr>
              <a:t> </a:t>
            </a:r>
            <a:r>
              <a:rPr sz="3200" spc="-155" dirty="0">
                <a:latin typeface="Arial"/>
                <a:cs typeface="Arial"/>
              </a:rPr>
              <a:t>Florida.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565" dirty="0">
                <a:latin typeface="Arial"/>
                <a:cs typeface="Arial"/>
              </a:rPr>
              <a:t>It </a:t>
            </a:r>
            <a:r>
              <a:rPr sz="3200" spc="55" dirty="0">
                <a:latin typeface="Arial"/>
                <a:cs typeface="Arial"/>
              </a:rPr>
              <a:t>stretches </a:t>
            </a:r>
            <a:r>
              <a:rPr sz="3200" spc="170" dirty="0">
                <a:latin typeface="Arial"/>
                <a:cs typeface="Arial"/>
              </a:rPr>
              <a:t>from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30" dirty="0">
                <a:latin typeface="Arial"/>
                <a:cs typeface="Arial"/>
              </a:rPr>
              <a:t>barrier</a:t>
            </a:r>
            <a:r>
              <a:rPr sz="3200" spc="-560" dirty="0">
                <a:latin typeface="Arial"/>
                <a:cs typeface="Arial"/>
              </a:rPr>
              <a:t> </a:t>
            </a:r>
            <a:r>
              <a:rPr sz="3200" spc="-120" dirty="0">
                <a:latin typeface="Arial"/>
                <a:cs typeface="Arial"/>
              </a:rPr>
              <a:t>islands </a:t>
            </a:r>
            <a:r>
              <a:rPr sz="3200" spc="409" dirty="0">
                <a:latin typeface="Arial"/>
                <a:cs typeface="Arial"/>
              </a:rPr>
              <a:t>off 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-180" dirty="0">
                <a:latin typeface="Arial"/>
                <a:cs typeface="Arial"/>
              </a:rPr>
              <a:t>Georgia’s </a:t>
            </a:r>
            <a:r>
              <a:rPr sz="3200" spc="-20" dirty="0">
                <a:latin typeface="Arial"/>
                <a:cs typeface="Arial"/>
              </a:rPr>
              <a:t>eastern </a:t>
            </a:r>
            <a:r>
              <a:rPr sz="3200" spc="-45" dirty="0">
                <a:latin typeface="Arial"/>
                <a:cs typeface="Arial"/>
              </a:rPr>
              <a:t>coast </a:t>
            </a:r>
            <a:r>
              <a:rPr sz="3200" spc="25" dirty="0">
                <a:latin typeface="Arial"/>
                <a:cs typeface="Arial"/>
              </a:rPr>
              <a:t>to</a:t>
            </a:r>
            <a:r>
              <a:rPr sz="3200" spc="110" dirty="0">
                <a:latin typeface="Arial"/>
                <a:cs typeface="Arial"/>
              </a:rPr>
              <a:t> </a:t>
            </a:r>
            <a:r>
              <a:rPr sz="3200" spc="-150" dirty="0">
                <a:latin typeface="Arial"/>
                <a:cs typeface="Arial"/>
              </a:rPr>
              <a:t>Alabama.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42" y="6675818"/>
            <a:ext cx="1191260" cy="1905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0327" y="4572"/>
            <a:ext cx="7141464" cy="6853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3500" y="237743"/>
            <a:ext cx="6477000" cy="640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14450" y="218693"/>
            <a:ext cx="6515100" cy="6438900"/>
          </a:xfrm>
          <a:custGeom>
            <a:avLst/>
            <a:gdLst/>
            <a:ahLst/>
            <a:cxnLst/>
            <a:rect l="l" t="t" r="r" b="b"/>
            <a:pathLst>
              <a:path w="6515100" h="6438900">
                <a:moveTo>
                  <a:pt x="0" y="6438900"/>
                </a:moveTo>
                <a:lnTo>
                  <a:pt x="6515100" y="6438900"/>
                </a:lnTo>
                <a:lnTo>
                  <a:pt x="6515100" y="0"/>
                </a:lnTo>
                <a:lnTo>
                  <a:pt x="0" y="0"/>
                </a:lnTo>
                <a:lnTo>
                  <a:pt x="0" y="64389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84605" y="6652331"/>
            <a:ext cx="129540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85" dirty="0"/>
              <a:t>Vidalia</a:t>
            </a:r>
            <a:r>
              <a:rPr spc="50" dirty="0"/>
              <a:t> </a:t>
            </a:r>
            <a:r>
              <a:rPr spc="285" dirty="0"/>
              <a:t>Onions</a:t>
            </a:r>
          </a:p>
        </p:txBody>
      </p:sp>
      <p:sp>
        <p:nvSpPr>
          <p:cNvPr id="3" name="object 3"/>
          <p:cNvSpPr/>
          <p:nvPr/>
        </p:nvSpPr>
        <p:spPr>
          <a:xfrm>
            <a:off x="344424" y="518159"/>
            <a:ext cx="8436864" cy="6339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595" y="751331"/>
            <a:ext cx="7772400" cy="5829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8545" y="732281"/>
            <a:ext cx="7810500" cy="5867400"/>
          </a:xfrm>
          <a:custGeom>
            <a:avLst/>
            <a:gdLst/>
            <a:ahLst/>
            <a:cxnLst/>
            <a:rect l="l" t="t" r="r" b="b"/>
            <a:pathLst>
              <a:path w="7810500" h="5867400">
                <a:moveTo>
                  <a:pt x="0" y="5867400"/>
                </a:moveTo>
                <a:lnTo>
                  <a:pt x="7810500" y="5867400"/>
                </a:lnTo>
                <a:lnTo>
                  <a:pt x="7810500" y="0"/>
                </a:lnTo>
                <a:lnTo>
                  <a:pt x="0" y="0"/>
                </a:lnTo>
                <a:lnTo>
                  <a:pt x="0" y="58674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84605" y="6652331"/>
            <a:ext cx="1295400" cy="204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327" y="152400"/>
            <a:ext cx="4006596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680" y="162687"/>
            <a:ext cx="3961256" cy="412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3167" y="167640"/>
            <a:ext cx="1158239" cy="3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96282" y="177800"/>
            <a:ext cx="1112621" cy="327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66459" y="167639"/>
            <a:ext cx="158495" cy="3672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89840" y="179070"/>
            <a:ext cx="112052" cy="3210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6309" y="621538"/>
            <a:ext cx="6483985" cy="7951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0" dirty="0">
                <a:latin typeface="Arial"/>
                <a:cs typeface="Arial"/>
              </a:rPr>
              <a:t>5</a:t>
            </a:r>
            <a:r>
              <a:rPr sz="1300" b="1" spc="20" dirty="0">
                <a:latin typeface="Arial"/>
                <a:cs typeface="Arial"/>
              </a:rPr>
              <a:t> </a:t>
            </a:r>
            <a:r>
              <a:rPr sz="1300" b="1" spc="-150" dirty="0">
                <a:latin typeface="Arial"/>
                <a:cs typeface="Arial"/>
              </a:rPr>
              <a:t>Regions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90" dirty="0">
                <a:latin typeface="Arial"/>
                <a:cs typeface="Arial"/>
              </a:rPr>
              <a:t>Georgia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-90" dirty="0">
                <a:latin typeface="Arial"/>
                <a:cs typeface="Arial"/>
              </a:rPr>
              <a:t>a </a:t>
            </a:r>
            <a:r>
              <a:rPr sz="1300" spc="-65" dirty="0">
                <a:latin typeface="Arial"/>
                <a:cs typeface="Arial"/>
              </a:rPr>
              <a:t>geographically </a:t>
            </a:r>
            <a:r>
              <a:rPr sz="1300" spc="-30" dirty="0">
                <a:latin typeface="Arial"/>
                <a:cs typeface="Arial"/>
              </a:rPr>
              <a:t>diverse </a:t>
            </a:r>
            <a:r>
              <a:rPr sz="1300" spc="10" dirty="0">
                <a:latin typeface="Arial"/>
                <a:cs typeface="Arial"/>
              </a:rPr>
              <a:t>state </a:t>
            </a:r>
            <a:r>
              <a:rPr sz="1300" spc="40" dirty="0">
                <a:latin typeface="Arial"/>
                <a:cs typeface="Arial"/>
              </a:rPr>
              <a:t>that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-55" dirty="0">
                <a:latin typeface="Arial"/>
                <a:cs typeface="Arial"/>
              </a:rPr>
              <a:t>divided</a:t>
            </a:r>
            <a:r>
              <a:rPr sz="1300" spc="-235" dirty="0">
                <a:latin typeface="Arial"/>
                <a:cs typeface="Arial"/>
              </a:rPr>
              <a:t> </a:t>
            </a:r>
            <a:r>
              <a:rPr sz="1300" spc="-55" dirty="0">
                <a:latin typeface="Arial"/>
                <a:cs typeface="Arial"/>
              </a:rPr>
              <a:t>into</a:t>
            </a:r>
            <a:endParaRPr sz="1300">
              <a:latin typeface="Arial"/>
              <a:cs typeface="Arial"/>
            </a:endParaRPr>
          </a:p>
          <a:p>
            <a:pPr marL="184785">
              <a:lnSpc>
                <a:spcPts val="1555"/>
              </a:lnSpc>
              <a:spcBef>
                <a:spcPts val="10"/>
              </a:spcBef>
              <a:tabLst>
                <a:tab pos="2392680" algn="l"/>
              </a:tabLst>
            </a:pPr>
            <a:r>
              <a:rPr sz="13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235" dirty="0">
                <a:latin typeface="Arial"/>
                <a:cs typeface="Arial"/>
              </a:rPr>
              <a:t> </a:t>
            </a:r>
            <a:r>
              <a:rPr sz="1300" spc="-150" dirty="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 marL="184785" marR="217170" indent="-172085">
              <a:lnSpc>
                <a:spcPts val="1560"/>
              </a:lnSpc>
              <a:spcBef>
                <a:spcPts val="45"/>
              </a:spcBef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105" dirty="0">
                <a:latin typeface="Arial"/>
                <a:cs typeface="Arial"/>
              </a:rPr>
              <a:t>first </a:t>
            </a:r>
            <a:r>
              <a:rPr sz="1300" spc="30" dirty="0">
                <a:latin typeface="Arial"/>
                <a:cs typeface="Arial"/>
              </a:rPr>
              <a:t>three </a:t>
            </a:r>
            <a:r>
              <a:rPr sz="1300" spc="-50" dirty="0">
                <a:latin typeface="Arial"/>
                <a:cs typeface="Arial"/>
              </a:rPr>
              <a:t>regions </a:t>
            </a:r>
            <a:r>
              <a:rPr sz="1300" spc="-60" dirty="0">
                <a:latin typeface="Arial"/>
                <a:cs typeface="Arial"/>
              </a:rPr>
              <a:t>(Appalachian </a:t>
            </a:r>
            <a:r>
              <a:rPr sz="1300" spc="-70" dirty="0">
                <a:latin typeface="Arial"/>
                <a:cs typeface="Arial"/>
              </a:rPr>
              <a:t>Plateau, </a:t>
            </a:r>
            <a:r>
              <a:rPr sz="1300" spc="-110" dirty="0">
                <a:latin typeface="Arial"/>
                <a:cs typeface="Arial"/>
              </a:rPr>
              <a:t>Ridge </a:t>
            </a:r>
            <a:r>
              <a:rPr sz="1300" spc="-155" dirty="0">
                <a:latin typeface="Arial"/>
                <a:cs typeface="Arial"/>
              </a:rPr>
              <a:t>&amp; </a:t>
            </a:r>
            <a:r>
              <a:rPr sz="1300" spc="-75" dirty="0">
                <a:latin typeface="Arial"/>
                <a:cs typeface="Arial"/>
              </a:rPr>
              <a:t>Valley,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65" dirty="0">
                <a:latin typeface="Arial"/>
                <a:cs typeface="Arial"/>
              </a:rPr>
              <a:t>Blue </a:t>
            </a:r>
            <a:r>
              <a:rPr sz="1300" spc="-85" dirty="0">
                <a:latin typeface="Arial"/>
                <a:cs typeface="Arial"/>
              </a:rPr>
              <a:t>Ridge) </a:t>
            </a:r>
            <a:r>
              <a:rPr sz="1300" spc="-15" dirty="0">
                <a:latin typeface="Arial"/>
                <a:cs typeface="Arial"/>
              </a:rPr>
              <a:t>are </a:t>
            </a:r>
            <a:r>
              <a:rPr sz="1300" spc="-75" dirty="0">
                <a:latin typeface="Arial"/>
                <a:cs typeface="Arial"/>
              </a:rPr>
              <a:t>in </a:t>
            </a:r>
            <a:r>
              <a:rPr sz="1300" spc="35" dirty="0">
                <a:latin typeface="Arial"/>
                <a:cs typeface="Arial"/>
              </a:rPr>
              <a:t>the  </a:t>
            </a:r>
            <a:r>
              <a:rPr sz="1300" spc="-40" dirty="0">
                <a:latin typeface="Arial"/>
                <a:cs typeface="Arial"/>
              </a:rPr>
              <a:t>mountains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20" dirty="0">
                <a:latin typeface="Arial"/>
                <a:cs typeface="Arial"/>
              </a:rPr>
              <a:t>foothills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10" dirty="0">
                <a:latin typeface="Arial"/>
                <a:cs typeface="Arial"/>
              </a:rPr>
              <a:t>state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70" dirty="0">
                <a:latin typeface="Arial"/>
                <a:cs typeface="Arial"/>
              </a:rPr>
              <a:t>form </a:t>
            </a:r>
            <a:r>
              <a:rPr sz="1300" spc="40" dirty="0">
                <a:latin typeface="Arial"/>
                <a:cs typeface="Arial"/>
              </a:rPr>
              <a:t>part </a:t>
            </a:r>
            <a:r>
              <a:rPr sz="1300" spc="95" dirty="0">
                <a:latin typeface="Arial"/>
                <a:cs typeface="Arial"/>
              </a:rPr>
              <a:t>of</a:t>
            </a:r>
            <a:r>
              <a:rPr sz="1300" spc="235" dirty="0">
                <a:latin typeface="Arial"/>
                <a:cs typeface="Arial"/>
              </a:rPr>
              <a:t> </a:t>
            </a:r>
            <a:r>
              <a:rPr sz="1300" spc="35" dirty="0">
                <a:latin typeface="Arial"/>
                <a:cs typeface="Arial"/>
              </a:rPr>
              <a:t>the</a:t>
            </a:r>
            <a:endParaRPr sz="1300">
              <a:latin typeface="Arial"/>
              <a:cs typeface="Arial"/>
            </a:endParaRPr>
          </a:p>
          <a:p>
            <a:pPr marL="184785">
              <a:lnSpc>
                <a:spcPts val="1520"/>
              </a:lnSpc>
              <a:tabLst>
                <a:tab pos="2392680" algn="l"/>
              </a:tabLst>
            </a:pPr>
            <a:r>
              <a:rPr sz="13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235" dirty="0">
                <a:latin typeface="Arial"/>
                <a:cs typeface="Arial"/>
              </a:rPr>
              <a:t> </a:t>
            </a:r>
            <a:r>
              <a:rPr sz="1300" spc="-150" dirty="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 marL="184785" marR="5080" indent="-172085">
              <a:lnSpc>
                <a:spcPct val="100000"/>
              </a:lnSpc>
              <a:buChar char="•"/>
              <a:tabLst>
                <a:tab pos="185420" algn="l"/>
                <a:tab pos="6028055" algn="l"/>
              </a:tabLst>
            </a:pPr>
            <a:r>
              <a:rPr sz="1300" spc="-75" dirty="0">
                <a:latin typeface="Arial"/>
                <a:cs typeface="Arial"/>
              </a:rPr>
              <a:t>T</a:t>
            </a:r>
            <a:r>
              <a:rPr sz="1300" spc="-35" dirty="0">
                <a:latin typeface="Arial"/>
                <a:cs typeface="Arial"/>
              </a:rPr>
              <a:t>h</a:t>
            </a:r>
            <a:r>
              <a:rPr sz="1300" spc="-55" dirty="0">
                <a:latin typeface="Arial"/>
                <a:cs typeface="Arial"/>
              </a:rPr>
              <a:t>e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-175" dirty="0">
                <a:latin typeface="Arial"/>
                <a:cs typeface="Arial"/>
              </a:rPr>
              <a:t>o</a:t>
            </a:r>
            <a:r>
              <a:rPr sz="1300" spc="50" dirty="0">
                <a:latin typeface="Arial"/>
                <a:cs typeface="Arial"/>
              </a:rPr>
              <a:t>t</a:t>
            </a:r>
            <a:r>
              <a:rPr sz="1300" spc="105" dirty="0">
                <a:latin typeface="Arial"/>
                <a:cs typeface="Arial"/>
              </a:rPr>
              <a:t>h</a:t>
            </a:r>
            <a:r>
              <a:rPr sz="1300" spc="-114" dirty="0">
                <a:latin typeface="Arial"/>
                <a:cs typeface="Arial"/>
              </a:rPr>
              <a:t>e</a:t>
            </a:r>
            <a:r>
              <a:rPr sz="1300" spc="140" dirty="0">
                <a:latin typeface="Arial"/>
                <a:cs typeface="Arial"/>
              </a:rPr>
              <a:t>r</a:t>
            </a:r>
            <a:r>
              <a:rPr sz="1300" spc="45" dirty="0">
                <a:latin typeface="Arial"/>
                <a:cs typeface="Arial"/>
              </a:rPr>
              <a:t> </a:t>
            </a:r>
            <a:r>
              <a:rPr sz="1300" spc="60" dirty="0">
                <a:latin typeface="Arial"/>
                <a:cs typeface="Arial"/>
              </a:rPr>
              <a:t>t</a:t>
            </a:r>
            <a:r>
              <a:rPr sz="1300" spc="110" dirty="0">
                <a:latin typeface="Arial"/>
                <a:cs typeface="Arial"/>
              </a:rPr>
              <a:t>w</a:t>
            </a:r>
            <a:r>
              <a:rPr sz="1300" spc="-105" dirty="0">
                <a:latin typeface="Arial"/>
                <a:cs typeface="Arial"/>
              </a:rPr>
              <a:t>o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-40" dirty="0">
                <a:latin typeface="Arial"/>
                <a:cs typeface="Arial"/>
              </a:rPr>
              <a:t>(</a:t>
            </a:r>
            <a:r>
              <a:rPr sz="1300" spc="-70" dirty="0">
                <a:latin typeface="Arial"/>
                <a:cs typeface="Arial"/>
              </a:rPr>
              <a:t>P</a:t>
            </a:r>
            <a:r>
              <a:rPr sz="1300" spc="-95" dirty="0">
                <a:latin typeface="Arial"/>
                <a:cs typeface="Arial"/>
              </a:rPr>
              <a:t>i</a:t>
            </a:r>
            <a:r>
              <a:rPr sz="1300" spc="-50" dirty="0">
                <a:latin typeface="Arial"/>
                <a:cs typeface="Arial"/>
              </a:rPr>
              <a:t>e</a:t>
            </a:r>
            <a:r>
              <a:rPr sz="1300" spc="-45" dirty="0">
                <a:latin typeface="Arial"/>
                <a:cs typeface="Arial"/>
              </a:rPr>
              <a:t>d</a:t>
            </a:r>
            <a:r>
              <a:rPr sz="1300" spc="75" dirty="0">
                <a:latin typeface="Arial"/>
                <a:cs typeface="Arial"/>
              </a:rPr>
              <a:t>m</a:t>
            </a:r>
            <a:r>
              <a:rPr sz="1300" spc="-90" dirty="0">
                <a:latin typeface="Arial"/>
                <a:cs typeface="Arial"/>
              </a:rPr>
              <a:t>o</a:t>
            </a:r>
            <a:r>
              <a:rPr sz="1300" spc="-160" dirty="0">
                <a:latin typeface="Arial"/>
                <a:cs typeface="Arial"/>
              </a:rPr>
              <a:t>n</a:t>
            </a:r>
            <a:r>
              <a:rPr sz="1300" spc="185" dirty="0">
                <a:latin typeface="Arial"/>
                <a:cs typeface="Arial"/>
              </a:rPr>
              <a:t>t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-70" dirty="0">
                <a:latin typeface="Arial"/>
                <a:cs typeface="Arial"/>
              </a:rPr>
              <a:t>an</a:t>
            </a:r>
            <a:r>
              <a:rPr sz="1300" spc="-65" dirty="0">
                <a:latin typeface="Arial"/>
                <a:cs typeface="Arial"/>
              </a:rPr>
              <a:t>d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-210" dirty="0">
                <a:latin typeface="Arial"/>
                <a:cs typeface="Arial"/>
              </a:rPr>
              <a:t>C</a:t>
            </a:r>
            <a:r>
              <a:rPr sz="1300" spc="-155" dirty="0">
                <a:latin typeface="Arial"/>
                <a:cs typeface="Arial"/>
              </a:rPr>
              <a:t>o</a:t>
            </a:r>
            <a:r>
              <a:rPr sz="1300" spc="-125" dirty="0">
                <a:latin typeface="Arial"/>
                <a:cs typeface="Arial"/>
              </a:rPr>
              <a:t>a</a:t>
            </a:r>
            <a:r>
              <a:rPr sz="1300" spc="-10" dirty="0">
                <a:latin typeface="Arial"/>
                <a:cs typeface="Arial"/>
              </a:rPr>
              <a:t>s</a:t>
            </a:r>
            <a:r>
              <a:rPr sz="1300" spc="150" dirty="0">
                <a:latin typeface="Arial"/>
                <a:cs typeface="Arial"/>
              </a:rPr>
              <a:t>t</a:t>
            </a:r>
            <a:r>
              <a:rPr sz="1300" spc="-100" dirty="0">
                <a:latin typeface="Arial"/>
                <a:cs typeface="Arial"/>
              </a:rPr>
              <a:t>a</a:t>
            </a:r>
            <a:r>
              <a:rPr sz="1300" spc="-40" dirty="0">
                <a:latin typeface="Arial"/>
                <a:cs typeface="Arial"/>
              </a:rPr>
              <a:t>l</a:t>
            </a:r>
            <a:r>
              <a:rPr sz="1300" spc="25" dirty="0">
                <a:latin typeface="Arial"/>
                <a:cs typeface="Arial"/>
              </a:rPr>
              <a:t> </a:t>
            </a:r>
            <a:r>
              <a:rPr sz="1300" spc="-110" dirty="0">
                <a:latin typeface="Arial"/>
                <a:cs typeface="Arial"/>
              </a:rPr>
              <a:t>Pla</a:t>
            </a:r>
            <a:r>
              <a:rPr sz="1300" spc="-50" dirty="0">
                <a:latin typeface="Arial"/>
                <a:cs typeface="Arial"/>
              </a:rPr>
              <a:t>i</a:t>
            </a:r>
            <a:r>
              <a:rPr sz="1300" spc="-15" dirty="0">
                <a:latin typeface="Arial"/>
                <a:cs typeface="Arial"/>
              </a:rPr>
              <a:t>n)</a:t>
            </a:r>
            <a:r>
              <a:rPr sz="1300" spc="30" dirty="0">
                <a:latin typeface="Arial"/>
                <a:cs typeface="Arial"/>
              </a:rPr>
              <a:t> </a:t>
            </a:r>
            <a:r>
              <a:rPr sz="1300" spc="-95" dirty="0">
                <a:latin typeface="Arial"/>
                <a:cs typeface="Arial"/>
              </a:rPr>
              <a:t>i</a:t>
            </a:r>
            <a:r>
              <a:rPr sz="1300" spc="-65" dirty="0">
                <a:latin typeface="Arial"/>
                <a:cs typeface="Arial"/>
              </a:rPr>
              <a:t>nc</a:t>
            </a:r>
            <a:r>
              <a:rPr sz="1300" spc="-35" dirty="0">
                <a:latin typeface="Arial"/>
                <a:cs typeface="Arial"/>
              </a:rPr>
              <a:t>l</a:t>
            </a:r>
            <a:r>
              <a:rPr sz="1300" spc="-80" dirty="0">
                <a:latin typeface="Arial"/>
                <a:cs typeface="Arial"/>
              </a:rPr>
              <a:t>u</a:t>
            </a:r>
            <a:r>
              <a:rPr sz="1300" spc="-45" dirty="0">
                <a:latin typeface="Arial"/>
                <a:cs typeface="Arial"/>
              </a:rPr>
              <a:t>d</a:t>
            </a:r>
            <a:r>
              <a:rPr sz="1300" spc="-55" dirty="0">
                <a:latin typeface="Arial"/>
                <a:cs typeface="Arial"/>
              </a:rPr>
              <a:t>e</a:t>
            </a:r>
            <a:r>
              <a:rPr sz="1300" spc="45" dirty="0">
                <a:latin typeface="Arial"/>
                <a:cs typeface="Arial"/>
              </a:rPr>
              <a:t> </a:t>
            </a:r>
            <a:r>
              <a:rPr sz="13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1300" spc="-225" dirty="0">
                <a:latin typeface="Arial"/>
                <a:cs typeface="Arial"/>
              </a:rPr>
              <a:t> </a:t>
            </a:r>
            <a:r>
              <a:rPr sz="1300" spc="25" dirty="0">
                <a:latin typeface="Arial"/>
                <a:cs typeface="Arial"/>
              </a:rPr>
              <a:t>a</a:t>
            </a:r>
            <a:r>
              <a:rPr sz="1300" spc="-20" dirty="0">
                <a:latin typeface="Arial"/>
                <a:cs typeface="Arial"/>
              </a:rPr>
              <a:t>r</a:t>
            </a:r>
            <a:r>
              <a:rPr sz="1300" spc="-75" dirty="0">
                <a:latin typeface="Arial"/>
                <a:cs typeface="Arial"/>
              </a:rPr>
              <a:t>e</a:t>
            </a:r>
            <a:r>
              <a:rPr sz="1300" spc="-110" dirty="0">
                <a:latin typeface="Arial"/>
                <a:cs typeface="Arial"/>
              </a:rPr>
              <a:t>a</a:t>
            </a:r>
            <a:r>
              <a:rPr sz="1300" spc="-5" dirty="0">
                <a:latin typeface="Arial"/>
                <a:cs typeface="Arial"/>
              </a:rPr>
              <a:t>s</a:t>
            </a:r>
            <a:r>
              <a:rPr sz="1300" spc="-114" dirty="0">
                <a:latin typeface="Arial"/>
                <a:cs typeface="Arial"/>
              </a:rPr>
              <a:t>,  </a:t>
            </a:r>
            <a:r>
              <a:rPr sz="1300" spc="-70" dirty="0">
                <a:latin typeface="Arial"/>
                <a:cs typeface="Arial"/>
              </a:rPr>
              <a:t>as </a:t>
            </a:r>
            <a:r>
              <a:rPr sz="1300" spc="-35" dirty="0">
                <a:latin typeface="Arial"/>
                <a:cs typeface="Arial"/>
              </a:rPr>
              <a:t>well </a:t>
            </a:r>
            <a:r>
              <a:rPr sz="1300" spc="-70" dirty="0">
                <a:latin typeface="Arial"/>
                <a:cs typeface="Arial"/>
              </a:rPr>
              <a:t>as </a:t>
            </a:r>
            <a:r>
              <a:rPr sz="1300" spc="-25" dirty="0">
                <a:latin typeface="Arial"/>
                <a:cs typeface="Arial"/>
              </a:rPr>
              <a:t>some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55" dirty="0">
                <a:latin typeface="Arial"/>
                <a:cs typeface="Arial"/>
              </a:rPr>
              <a:t>large </a:t>
            </a:r>
            <a:r>
              <a:rPr sz="1300" spc="-20" dirty="0">
                <a:latin typeface="Arial"/>
                <a:cs typeface="Arial"/>
              </a:rPr>
              <a:t>cities </a:t>
            </a:r>
            <a:r>
              <a:rPr sz="1300" spc="-75" dirty="0">
                <a:latin typeface="Arial"/>
                <a:cs typeface="Arial"/>
              </a:rPr>
              <a:t>in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35" dirty="0">
                <a:latin typeface="Arial"/>
                <a:cs typeface="Arial"/>
              </a:rPr>
              <a:t>middle </a:t>
            </a:r>
            <a:r>
              <a:rPr sz="1300" spc="95" dirty="0">
                <a:latin typeface="Arial"/>
                <a:cs typeface="Arial"/>
              </a:rPr>
              <a:t>of</a:t>
            </a:r>
            <a:r>
              <a:rPr sz="1300" spc="114" dirty="0">
                <a:latin typeface="Arial"/>
                <a:cs typeface="Arial"/>
              </a:rPr>
              <a:t>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15" dirty="0">
                <a:latin typeface="Arial"/>
                <a:cs typeface="Arial"/>
              </a:rPr>
              <a:t>state.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300" b="1" spc="-114" dirty="0">
                <a:latin typeface="Arial"/>
                <a:cs typeface="Arial"/>
              </a:rPr>
              <a:t>Appalachian</a:t>
            </a:r>
            <a:r>
              <a:rPr sz="1300" b="1" spc="-10" dirty="0">
                <a:latin typeface="Arial"/>
                <a:cs typeface="Arial"/>
              </a:rPr>
              <a:t> </a:t>
            </a:r>
            <a:r>
              <a:rPr sz="1300" b="1" spc="-90" dirty="0">
                <a:latin typeface="Arial"/>
                <a:cs typeface="Arial"/>
              </a:rPr>
              <a:t>Plateau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5"/>
              </a:spcBef>
              <a:buChar char="•"/>
              <a:tabLst>
                <a:tab pos="185420" algn="l"/>
                <a:tab pos="499110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65" dirty="0">
                <a:latin typeface="Arial"/>
                <a:cs typeface="Arial"/>
              </a:rPr>
              <a:t>Appalachian  Plateau  </a:t>
            </a:r>
            <a:r>
              <a:rPr sz="1300" spc="-50" dirty="0">
                <a:latin typeface="Arial"/>
                <a:cs typeface="Arial"/>
              </a:rPr>
              <a:t>is</a:t>
            </a:r>
            <a:r>
              <a:rPr sz="1300" spc="-150" dirty="0">
                <a:latin typeface="Arial"/>
                <a:cs typeface="Arial"/>
              </a:rPr>
              <a:t> </a:t>
            </a:r>
            <a:r>
              <a:rPr sz="1300" spc="35" dirty="0">
                <a:latin typeface="Arial"/>
                <a:cs typeface="Arial"/>
              </a:rPr>
              <a:t>the</a:t>
            </a:r>
            <a:r>
              <a:rPr sz="1300" spc="6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state’s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5" dirty="0">
                <a:latin typeface="Tahoma"/>
                <a:cs typeface="Tahoma"/>
              </a:rPr>
              <a:t>_</a:t>
            </a:r>
            <a:r>
              <a:rPr sz="1300" spc="65" dirty="0">
                <a:latin typeface="Tahoma"/>
                <a:cs typeface="Tahoma"/>
              </a:rPr>
              <a:t> </a:t>
            </a:r>
            <a:r>
              <a:rPr sz="1300" spc="-150" dirty="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 marL="184785" marR="356235" indent="-172085">
              <a:lnSpc>
                <a:spcPts val="1550"/>
              </a:lnSpc>
              <a:spcBef>
                <a:spcPts val="60"/>
              </a:spcBef>
              <a:buChar char="•"/>
              <a:tabLst>
                <a:tab pos="185420" algn="l"/>
                <a:tab pos="3938904" algn="l"/>
              </a:tabLst>
            </a:pPr>
            <a:r>
              <a:rPr sz="1300" spc="100" dirty="0">
                <a:latin typeface="Arial"/>
                <a:cs typeface="Arial"/>
              </a:rPr>
              <a:t>It’s </a:t>
            </a:r>
            <a:r>
              <a:rPr sz="1300" spc="-50" dirty="0">
                <a:latin typeface="Arial"/>
                <a:cs typeface="Arial"/>
              </a:rPr>
              <a:t>located  </a:t>
            </a:r>
            <a:r>
              <a:rPr sz="1300" spc="-75" dirty="0">
                <a:latin typeface="Arial"/>
                <a:cs typeface="Arial"/>
              </a:rPr>
              <a:t>in</a:t>
            </a:r>
            <a:r>
              <a:rPr sz="1300" spc="-180" dirty="0">
                <a:latin typeface="Arial"/>
                <a:cs typeface="Arial"/>
              </a:rPr>
              <a:t> </a:t>
            </a:r>
            <a:r>
              <a:rPr sz="1300" spc="35" dirty="0">
                <a:latin typeface="Arial"/>
                <a:cs typeface="Arial"/>
              </a:rPr>
              <a:t>the</a:t>
            </a:r>
            <a:r>
              <a:rPr sz="1300" spc="65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very</a:t>
            </a:r>
            <a:r>
              <a:rPr sz="13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5" dirty="0">
                <a:latin typeface="Tahoma"/>
                <a:cs typeface="Tahoma"/>
              </a:rPr>
              <a:t>_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-90" dirty="0">
                <a:latin typeface="Arial"/>
                <a:cs typeface="Arial"/>
              </a:rPr>
              <a:t>Georgia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45" dirty="0">
                <a:latin typeface="Arial"/>
                <a:cs typeface="Arial"/>
              </a:rPr>
              <a:t>encompasses  </a:t>
            </a:r>
            <a:r>
              <a:rPr sz="1300" spc="-110" dirty="0">
                <a:latin typeface="Arial"/>
                <a:cs typeface="Arial"/>
              </a:rPr>
              <a:t>Dade</a:t>
            </a:r>
            <a:r>
              <a:rPr sz="1300" spc="30" dirty="0">
                <a:latin typeface="Arial"/>
                <a:cs typeface="Arial"/>
              </a:rPr>
              <a:t> </a:t>
            </a:r>
            <a:r>
              <a:rPr sz="1300" spc="-85" dirty="0">
                <a:latin typeface="Arial"/>
                <a:cs typeface="Arial"/>
              </a:rPr>
              <a:t>County.</a:t>
            </a:r>
            <a:endParaRPr sz="1300">
              <a:latin typeface="Arial"/>
              <a:cs typeface="Arial"/>
            </a:endParaRPr>
          </a:p>
          <a:p>
            <a:pPr marL="184785" marR="296545" indent="-172085">
              <a:lnSpc>
                <a:spcPts val="1550"/>
              </a:lnSpc>
              <a:spcBef>
                <a:spcPts val="20"/>
              </a:spcBef>
              <a:buChar char="•"/>
              <a:tabLst>
                <a:tab pos="185420" algn="l"/>
                <a:tab pos="3971925" algn="l"/>
              </a:tabLst>
            </a:pPr>
            <a:r>
              <a:rPr sz="1300" spc="-55" dirty="0">
                <a:latin typeface="Arial"/>
                <a:cs typeface="Arial"/>
              </a:rPr>
              <a:t>The  </a:t>
            </a:r>
            <a:r>
              <a:rPr sz="1300" spc="-60" dirty="0">
                <a:latin typeface="Arial"/>
                <a:cs typeface="Arial"/>
              </a:rPr>
              <a:t>region</a:t>
            </a:r>
            <a:r>
              <a:rPr sz="1300" spc="-95" dirty="0"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features</a:t>
            </a:r>
            <a:r>
              <a:rPr sz="1300" spc="95" dirty="0">
                <a:latin typeface="Arial"/>
                <a:cs typeface="Arial"/>
              </a:rPr>
              <a:t> </a:t>
            </a:r>
            <a:r>
              <a:rPr sz="1300" spc="-90" dirty="0">
                <a:latin typeface="Arial"/>
                <a:cs typeface="Arial"/>
              </a:rPr>
              <a:t>a</a:t>
            </a:r>
            <a:r>
              <a:rPr sz="1300" u="sng" spc="-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25" dirty="0">
                <a:latin typeface="Arial"/>
                <a:cs typeface="Arial"/>
              </a:rPr>
              <a:t>with </a:t>
            </a:r>
            <a:r>
              <a:rPr sz="1300" spc="-90" dirty="0">
                <a:latin typeface="Arial"/>
                <a:cs typeface="Arial"/>
              </a:rPr>
              <a:t>Sand </a:t>
            </a:r>
            <a:r>
              <a:rPr sz="1300" spc="-35" dirty="0">
                <a:latin typeface="Arial"/>
                <a:cs typeface="Arial"/>
              </a:rPr>
              <a:t>ftountain </a:t>
            </a:r>
            <a:r>
              <a:rPr sz="1300" spc="-85" dirty="0">
                <a:latin typeface="Arial"/>
                <a:cs typeface="Arial"/>
              </a:rPr>
              <a:t>on </a:t>
            </a:r>
            <a:r>
              <a:rPr sz="1300" spc="-75" dirty="0">
                <a:latin typeface="Arial"/>
                <a:cs typeface="Arial"/>
              </a:rPr>
              <a:t>one </a:t>
            </a:r>
            <a:r>
              <a:rPr sz="1300" spc="-55" dirty="0">
                <a:latin typeface="Arial"/>
                <a:cs typeface="Arial"/>
              </a:rPr>
              <a:t>side 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60" dirty="0">
                <a:latin typeface="Arial"/>
                <a:cs typeface="Arial"/>
              </a:rPr>
              <a:t>Lookout </a:t>
            </a:r>
            <a:r>
              <a:rPr sz="1300" spc="-35" dirty="0">
                <a:latin typeface="Arial"/>
                <a:cs typeface="Arial"/>
              </a:rPr>
              <a:t>ftountain </a:t>
            </a:r>
            <a:r>
              <a:rPr sz="1300" spc="-85" dirty="0">
                <a:latin typeface="Arial"/>
                <a:cs typeface="Arial"/>
              </a:rPr>
              <a:t>on </a:t>
            </a:r>
            <a:r>
              <a:rPr sz="1300" spc="35" dirty="0">
                <a:latin typeface="Arial"/>
                <a:cs typeface="Arial"/>
              </a:rPr>
              <a:t>the</a:t>
            </a:r>
            <a:r>
              <a:rPr sz="1300" spc="-190" dirty="0">
                <a:latin typeface="Arial"/>
                <a:cs typeface="Arial"/>
              </a:rPr>
              <a:t> </a:t>
            </a:r>
            <a:r>
              <a:rPr sz="1300" spc="-35" dirty="0">
                <a:latin typeface="Arial"/>
                <a:cs typeface="Arial"/>
              </a:rPr>
              <a:t>other.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ts val="151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60" dirty="0">
                <a:latin typeface="Arial"/>
                <a:cs typeface="Arial"/>
              </a:rPr>
              <a:t>region </a:t>
            </a:r>
            <a:r>
              <a:rPr sz="1300" spc="-50" dirty="0">
                <a:latin typeface="Arial"/>
                <a:cs typeface="Arial"/>
              </a:rPr>
              <a:t>contains </a:t>
            </a:r>
            <a:r>
              <a:rPr sz="1300" spc="20" dirty="0">
                <a:latin typeface="Arial"/>
                <a:cs typeface="Arial"/>
              </a:rPr>
              <a:t>two </a:t>
            </a:r>
            <a:r>
              <a:rPr sz="1300" spc="-15" dirty="0">
                <a:latin typeface="Arial"/>
                <a:cs typeface="Arial"/>
              </a:rPr>
              <a:t>waterfalls, </a:t>
            </a:r>
            <a:r>
              <a:rPr sz="1300" spc="-45" dirty="0">
                <a:latin typeface="Arial"/>
                <a:cs typeface="Arial"/>
              </a:rPr>
              <a:t>many </a:t>
            </a:r>
            <a:r>
              <a:rPr sz="1300" spc="-55" dirty="0">
                <a:latin typeface="Arial"/>
                <a:cs typeface="Arial"/>
              </a:rPr>
              <a:t>underground </a:t>
            </a:r>
            <a:r>
              <a:rPr sz="1300" spc="-70" dirty="0">
                <a:latin typeface="Arial"/>
                <a:cs typeface="Arial"/>
              </a:rPr>
              <a:t>caves, and </a:t>
            </a:r>
            <a:r>
              <a:rPr sz="1300" spc="45" dirty="0">
                <a:latin typeface="Arial"/>
                <a:cs typeface="Arial"/>
              </a:rPr>
              <a:t>it</a:t>
            </a:r>
            <a:r>
              <a:rPr sz="1300" spc="-120" dirty="0">
                <a:latin typeface="Arial"/>
                <a:cs typeface="Arial"/>
              </a:rPr>
              <a:t> </a:t>
            </a:r>
            <a:r>
              <a:rPr sz="1300" spc="-50" dirty="0">
                <a:latin typeface="Arial"/>
                <a:cs typeface="Arial"/>
              </a:rPr>
              <a:t>is</a:t>
            </a:r>
            <a:endParaRPr sz="1300">
              <a:latin typeface="Arial"/>
              <a:cs typeface="Arial"/>
            </a:endParaRPr>
          </a:p>
          <a:p>
            <a:pPr marL="184785">
              <a:lnSpc>
                <a:spcPts val="1555"/>
              </a:lnSpc>
              <a:spcBef>
                <a:spcPts val="10"/>
              </a:spcBef>
              <a:tabLst>
                <a:tab pos="2392680" algn="l"/>
              </a:tabLst>
            </a:pPr>
            <a:r>
              <a:rPr sz="13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235" dirty="0">
                <a:latin typeface="Arial"/>
                <a:cs typeface="Arial"/>
              </a:rPr>
              <a:t> </a:t>
            </a:r>
            <a:r>
              <a:rPr sz="1300" spc="-150" dirty="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 marL="184785" marR="418465" indent="-172085">
              <a:lnSpc>
                <a:spcPts val="1570"/>
              </a:lnSpc>
              <a:spcBef>
                <a:spcPts val="40"/>
              </a:spcBef>
              <a:buChar char="•"/>
              <a:tabLst>
                <a:tab pos="185420" algn="l"/>
                <a:tab pos="3767454" algn="l"/>
              </a:tabLst>
            </a:pPr>
            <a:r>
              <a:rPr sz="1300" spc="225" dirty="0">
                <a:latin typeface="Arial"/>
                <a:cs typeface="Arial"/>
              </a:rPr>
              <a:t>It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-15" dirty="0">
                <a:latin typeface="Arial"/>
                <a:cs typeface="Arial"/>
              </a:rPr>
              <a:t>not </a:t>
            </a:r>
            <a:r>
              <a:rPr sz="1300" spc="-90" dirty="0">
                <a:latin typeface="Arial"/>
                <a:cs typeface="Arial"/>
              </a:rPr>
              <a:t>a </a:t>
            </a:r>
            <a:r>
              <a:rPr sz="1300" spc="-100" dirty="0">
                <a:latin typeface="Arial"/>
                <a:cs typeface="Arial"/>
              </a:rPr>
              <a:t>good </a:t>
            </a:r>
            <a:r>
              <a:rPr sz="1300" spc="-35" dirty="0">
                <a:latin typeface="Arial"/>
                <a:cs typeface="Arial"/>
              </a:rPr>
              <a:t>area </a:t>
            </a:r>
            <a:r>
              <a:rPr sz="1300" spc="70" dirty="0">
                <a:latin typeface="Arial"/>
                <a:cs typeface="Arial"/>
              </a:rPr>
              <a:t>for </a:t>
            </a:r>
            <a:r>
              <a:rPr sz="1300" dirty="0">
                <a:latin typeface="Arial"/>
                <a:cs typeface="Arial"/>
              </a:rPr>
              <a:t>farming </a:t>
            </a:r>
            <a:r>
              <a:rPr sz="1300" spc="-60" dirty="0">
                <a:latin typeface="Arial"/>
                <a:cs typeface="Arial"/>
              </a:rPr>
              <a:t>because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55" dirty="0">
                <a:latin typeface="Arial"/>
                <a:cs typeface="Arial"/>
              </a:rPr>
              <a:t>sandy </a:t>
            </a:r>
            <a:r>
              <a:rPr sz="1300" spc="-65" dirty="0">
                <a:latin typeface="Arial"/>
                <a:cs typeface="Arial"/>
              </a:rPr>
              <a:t>soil; </a:t>
            </a:r>
            <a:r>
              <a:rPr sz="1300" spc="-40" dirty="0">
                <a:latin typeface="Arial"/>
                <a:cs typeface="Arial"/>
              </a:rPr>
              <a:t>however, </a:t>
            </a:r>
            <a:r>
              <a:rPr sz="1300" spc="45" dirty="0">
                <a:latin typeface="Arial"/>
                <a:cs typeface="Arial"/>
              </a:rPr>
              <a:t>it </a:t>
            </a:r>
            <a:r>
              <a:rPr sz="1300" spc="-50" dirty="0">
                <a:latin typeface="Arial"/>
                <a:cs typeface="Arial"/>
              </a:rPr>
              <a:t>was </a:t>
            </a:r>
            <a:r>
              <a:rPr sz="1300" spc="-75" dirty="0">
                <a:latin typeface="Arial"/>
                <a:cs typeface="Arial"/>
              </a:rPr>
              <a:t>once </a:t>
            </a:r>
            <a:r>
              <a:rPr sz="1300" spc="-90" dirty="0">
                <a:latin typeface="Arial"/>
                <a:cs typeface="Arial"/>
              </a:rPr>
              <a:t>a  </a:t>
            </a:r>
            <a:r>
              <a:rPr sz="1300" dirty="0">
                <a:latin typeface="Arial"/>
                <a:cs typeface="Arial"/>
              </a:rPr>
              <a:t>profitable</a:t>
            </a:r>
            <a:r>
              <a:rPr sz="1300" spc="130" dirty="0">
                <a:latin typeface="Arial"/>
                <a:cs typeface="Arial"/>
              </a:rPr>
              <a:t> </a:t>
            </a:r>
            <a:r>
              <a:rPr sz="1300" spc="-35" dirty="0">
                <a:latin typeface="Arial"/>
                <a:cs typeface="Arial"/>
              </a:rPr>
              <a:t>area</a:t>
            </a:r>
            <a:r>
              <a:rPr sz="1300" spc="105" dirty="0">
                <a:latin typeface="Arial"/>
                <a:cs typeface="Arial"/>
              </a:rPr>
              <a:t> </a:t>
            </a:r>
            <a:r>
              <a:rPr sz="1300" spc="70" dirty="0">
                <a:latin typeface="Arial"/>
                <a:cs typeface="Arial"/>
              </a:rPr>
              <a:t>for</a:t>
            </a:r>
            <a:r>
              <a:rPr sz="1300" u="sng" spc="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45" dirty="0">
                <a:latin typeface="Arial"/>
                <a:cs typeface="Arial"/>
              </a:rPr>
              <a:t>iron</a:t>
            </a:r>
            <a:r>
              <a:rPr sz="1300" spc="-175" dirty="0">
                <a:latin typeface="Arial"/>
                <a:cs typeface="Arial"/>
              </a:rPr>
              <a:t> </a:t>
            </a:r>
            <a:r>
              <a:rPr sz="1300" spc="-50" dirty="0">
                <a:latin typeface="Arial"/>
                <a:cs typeface="Arial"/>
              </a:rPr>
              <a:t>ore.</a:t>
            </a:r>
            <a:endParaRPr sz="1300">
              <a:latin typeface="Arial"/>
              <a:cs typeface="Arial"/>
            </a:endParaRPr>
          </a:p>
          <a:p>
            <a:pPr marL="184785" marR="185420" indent="-172085">
              <a:lnSpc>
                <a:spcPts val="1550"/>
              </a:lnSpc>
              <a:spcBef>
                <a:spcPts val="5"/>
              </a:spcBef>
              <a:buChar char="•"/>
              <a:tabLst>
                <a:tab pos="185420" algn="l"/>
                <a:tab pos="5062855" algn="l"/>
              </a:tabLst>
            </a:pPr>
            <a:r>
              <a:rPr sz="1300" spc="-55" dirty="0">
                <a:latin typeface="Arial"/>
                <a:cs typeface="Arial"/>
              </a:rPr>
              <a:t>The  </a:t>
            </a:r>
            <a:r>
              <a:rPr sz="1300" spc="-75" dirty="0">
                <a:latin typeface="Arial"/>
                <a:cs typeface="Arial"/>
              </a:rPr>
              <a:t>average  </a:t>
            </a:r>
            <a:r>
              <a:rPr sz="1300" spc="5" dirty="0">
                <a:latin typeface="Arial"/>
                <a:cs typeface="Arial"/>
              </a:rPr>
              <a:t>summer</a:t>
            </a:r>
            <a:r>
              <a:rPr sz="1300" spc="-200" dirty="0">
                <a:latin typeface="Arial"/>
                <a:cs typeface="Arial"/>
              </a:rPr>
              <a:t> </a:t>
            </a:r>
            <a:r>
              <a:rPr sz="1300" spc="5" dirty="0">
                <a:latin typeface="Arial"/>
                <a:cs typeface="Arial"/>
              </a:rPr>
              <a:t>temperature</a:t>
            </a:r>
            <a:r>
              <a:rPr sz="1300" spc="85" dirty="0">
                <a:latin typeface="Arial"/>
                <a:cs typeface="Arial"/>
              </a:rPr>
              <a:t> </a:t>
            </a:r>
            <a:r>
              <a:rPr sz="1300" spc="-50" dirty="0">
                <a:latin typeface="Arial"/>
                <a:cs typeface="Arial"/>
              </a:rPr>
              <a:t>is</a:t>
            </a:r>
            <a:r>
              <a:rPr sz="13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114" dirty="0">
                <a:latin typeface="Arial"/>
                <a:cs typeface="Arial"/>
              </a:rPr>
              <a:t>,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75" dirty="0">
                <a:latin typeface="Arial"/>
                <a:cs typeface="Arial"/>
              </a:rPr>
              <a:t>average  </a:t>
            </a:r>
            <a:r>
              <a:rPr sz="1300" dirty="0">
                <a:latin typeface="Arial"/>
                <a:cs typeface="Arial"/>
              </a:rPr>
              <a:t>winter </a:t>
            </a:r>
            <a:r>
              <a:rPr sz="1300" spc="5" dirty="0">
                <a:latin typeface="Arial"/>
                <a:cs typeface="Arial"/>
              </a:rPr>
              <a:t>temperature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dirty="0">
                <a:latin typeface="Arial"/>
                <a:cs typeface="Arial"/>
              </a:rPr>
              <a:t>just </a:t>
            </a:r>
            <a:r>
              <a:rPr sz="1300" spc="-70" dirty="0">
                <a:latin typeface="Arial"/>
                <a:cs typeface="Arial"/>
              </a:rPr>
              <a:t>above </a:t>
            </a:r>
            <a:r>
              <a:rPr sz="1300" spc="20" dirty="0">
                <a:latin typeface="Arial"/>
                <a:cs typeface="Arial"/>
              </a:rPr>
              <a:t>40</a:t>
            </a:r>
            <a:r>
              <a:rPr sz="1300" spc="30" dirty="0">
                <a:latin typeface="Arial"/>
                <a:cs typeface="Arial"/>
              </a:rPr>
              <a:t> </a:t>
            </a:r>
            <a:r>
              <a:rPr sz="1300" spc="-55" dirty="0">
                <a:latin typeface="Arial"/>
                <a:cs typeface="Arial"/>
              </a:rPr>
              <a:t>degrees.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300" b="1" spc="-110" dirty="0">
                <a:latin typeface="Arial"/>
                <a:cs typeface="Arial"/>
              </a:rPr>
              <a:t>Blue</a:t>
            </a:r>
            <a:r>
              <a:rPr sz="1300" b="1" spc="5" dirty="0">
                <a:latin typeface="Arial"/>
                <a:cs typeface="Arial"/>
              </a:rPr>
              <a:t> </a:t>
            </a:r>
            <a:r>
              <a:rPr sz="1300" b="1" spc="-150" dirty="0">
                <a:latin typeface="Arial"/>
                <a:cs typeface="Arial"/>
              </a:rPr>
              <a:t>Ridge</a:t>
            </a:r>
            <a:endParaRPr sz="1300">
              <a:latin typeface="Arial"/>
              <a:cs typeface="Arial"/>
            </a:endParaRPr>
          </a:p>
          <a:p>
            <a:pPr marL="184785" marR="104139" indent="-172085">
              <a:lnSpc>
                <a:spcPts val="1550"/>
              </a:lnSpc>
              <a:spcBef>
                <a:spcPts val="70"/>
              </a:spcBef>
              <a:buChar char="•"/>
              <a:tabLst>
                <a:tab pos="185420" algn="l"/>
                <a:tab pos="4549775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65" dirty="0">
                <a:latin typeface="Arial"/>
                <a:cs typeface="Arial"/>
              </a:rPr>
              <a:t>Blue </a:t>
            </a:r>
            <a:r>
              <a:rPr sz="1300" spc="-110" dirty="0">
                <a:latin typeface="Arial"/>
                <a:cs typeface="Arial"/>
              </a:rPr>
              <a:t>Ridge  </a:t>
            </a:r>
            <a:r>
              <a:rPr sz="1300" spc="-60" dirty="0">
                <a:latin typeface="Arial"/>
                <a:cs typeface="Arial"/>
              </a:rPr>
              <a:t>region </a:t>
            </a:r>
            <a:r>
              <a:rPr sz="1300" spc="-50" dirty="0">
                <a:latin typeface="Arial"/>
                <a:cs typeface="Arial"/>
              </a:rPr>
              <a:t>is</a:t>
            </a:r>
            <a:r>
              <a:rPr sz="1300" spc="215" dirty="0">
                <a:latin typeface="Arial"/>
                <a:cs typeface="Arial"/>
              </a:rPr>
              <a:t> </a:t>
            </a:r>
            <a:r>
              <a:rPr sz="1300" spc="-75" dirty="0">
                <a:latin typeface="Arial"/>
                <a:cs typeface="Arial"/>
              </a:rPr>
              <a:t>in</a:t>
            </a:r>
            <a:r>
              <a:rPr sz="1300" spc="30" dirty="0">
                <a:latin typeface="Arial"/>
                <a:cs typeface="Arial"/>
              </a:rPr>
              <a:t> </a:t>
            </a:r>
            <a:r>
              <a:rPr sz="1300" spc="35" dirty="0">
                <a:latin typeface="Arial"/>
                <a:cs typeface="Arial"/>
              </a:rPr>
              <a:t>the</a:t>
            </a:r>
            <a:r>
              <a:rPr sz="13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-95" dirty="0">
                <a:latin typeface="Arial"/>
                <a:cs typeface="Arial"/>
              </a:rPr>
              <a:t>Georgia, </a:t>
            </a:r>
            <a:r>
              <a:rPr sz="1300" spc="-65" dirty="0">
                <a:latin typeface="Arial"/>
                <a:cs typeface="Arial"/>
              </a:rPr>
              <a:t>and </a:t>
            </a:r>
            <a:r>
              <a:rPr sz="1300" spc="45" dirty="0">
                <a:latin typeface="Arial"/>
                <a:cs typeface="Arial"/>
              </a:rPr>
              <a:t>it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-35" dirty="0">
                <a:latin typeface="Arial"/>
                <a:cs typeface="Arial"/>
              </a:rPr>
              <a:t>made  </a:t>
            </a:r>
            <a:r>
              <a:rPr sz="1300" spc="-55" dirty="0">
                <a:latin typeface="Arial"/>
                <a:cs typeface="Arial"/>
              </a:rPr>
              <a:t>up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65" dirty="0">
                <a:latin typeface="Arial"/>
                <a:cs typeface="Arial"/>
              </a:rPr>
              <a:t>Blue </a:t>
            </a:r>
            <a:r>
              <a:rPr sz="1300" spc="-110" dirty="0">
                <a:latin typeface="Arial"/>
                <a:cs typeface="Arial"/>
              </a:rPr>
              <a:t>Ridge</a:t>
            </a:r>
            <a:r>
              <a:rPr sz="1300" spc="-165" dirty="0">
                <a:latin typeface="Arial"/>
                <a:cs typeface="Arial"/>
              </a:rPr>
              <a:t> </a:t>
            </a:r>
            <a:r>
              <a:rPr sz="1300" spc="-45" dirty="0">
                <a:latin typeface="Arial"/>
                <a:cs typeface="Arial"/>
              </a:rPr>
              <a:t>ftountains.</a:t>
            </a:r>
            <a:endParaRPr sz="1300">
              <a:latin typeface="Arial"/>
              <a:cs typeface="Arial"/>
            </a:endParaRPr>
          </a:p>
          <a:p>
            <a:pPr marL="184785" marR="388620" indent="-172085">
              <a:lnSpc>
                <a:spcPts val="1550"/>
              </a:lnSpc>
              <a:spcBef>
                <a:spcPts val="20"/>
              </a:spcBef>
              <a:buChar char="•"/>
              <a:tabLst>
                <a:tab pos="185420" algn="l"/>
                <a:tab pos="3873500" algn="l"/>
              </a:tabLst>
            </a:pPr>
            <a:r>
              <a:rPr sz="1300" spc="-55" dirty="0">
                <a:latin typeface="Arial"/>
                <a:cs typeface="Arial"/>
              </a:rPr>
              <a:t>This  </a:t>
            </a:r>
            <a:r>
              <a:rPr sz="1300" spc="-35" dirty="0">
                <a:latin typeface="Arial"/>
                <a:cs typeface="Arial"/>
              </a:rPr>
              <a:t>area</a:t>
            </a:r>
            <a:r>
              <a:rPr sz="1300" spc="-145" dirty="0">
                <a:latin typeface="Arial"/>
                <a:cs typeface="Arial"/>
              </a:rPr>
              <a:t> </a:t>
            </a:r>
            <a:r>
              <a:rPr sz="1300" spc="-50" dirty="0">
                <a:latin typeface="Arial"/>
                <a:cs typeface="Arial"/>
              </a:rPr>
              <a:t>contains</a:t>
            </a:r>
            <a:r>
              <a:rPr sz="1300" spc="60" dirty="0">
                <a:latin typeface="Arial"/>
                <a:cs typeface="Arial"/>
              </a:rPr>
              <a:t> </a:t>
            </a:r>
            <a:r>
              <a:rPr sz="1300" spc="35" dirty="0">
                <a:latin typeface="Arial"/>
                <a:cs typeface="Arial"/>
              </a:rPr>
              <a:t>the</a:t>
            </a:r>
            <a:r>
              <a:rPr sz="13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5" dirty="0">
                <a:latin typeface="Tahoma"/>
                <a:cs typeface="Tahoma"/>
              </a:rPr>
              <a:t>_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65" dirty="0">
                <a:latin typeface="Arial"/>
                <a:cs typeface="Arial"/>
              </a:rPr>
              <a:t>Appalachian </a:t>
            </a:r>
            <a:r>
              <a:rPr sz="1300" spc="-30" dirty="0">
                <a:latin typeface="Arial"/>
                <a:cs typeface="Arial"/>
              </a:rPr>
              <a:t>ftountains  </a:t>
            </a:r>
            <a:r>
              <a:rPr sz="1300" spc="-25" dirty="0">
                <a:latin typeface="Arial"/>
                <a:cs typeface="Arial"/>
              </a:rPr>
              <a:t>(which </a:t>
            </a:r>
            <a:r>
              <a:rPr sz="1300" dirty="0">
                <a:latin typeface="Arial"/>
                <a:cs typeface="Arial"/>
              </a:rPr>
              <a:t>run </a:t>
            </a:r>
            <a:r>
              <a:rPr sz="1300" spc="-55" dirty="0">
                <a:latin typeface="Arial"/>
                <a:cs typeface="Arial"/>
              </a:rPr>
              <a:t>up </a:t>
            </a:r>
            <a:r>
              <a:rPr sz="1300" spc="5" dirty="0">
                <a:latin typeface="Arial"/>
                <a:cs typeface="Arial"/>
              </a:rPr>
              <a:t>to</a:t>
            </a:r>
            <a:r>
              <a:rPr sz="1300" spc="180" dirty="0">
                <a:latin typeface="Arial"/>
                <a:cs typeface="Arial"/>
              </a:rPr>
              <a:t> </a:t>
            </a:r>
            <a:r>
              <a:rPr sz="1300" spc="-40" dirty="0">
                <a:latin typeface="Arial"/>
                <a:cs typeface="Arial"/>
              </a:rPr>
              <a:t>ftaine).</a:t>
            </a:r>
            <a:endParaRPr sz="1300">
              <a:latin typeface="Arial"/>
              <a:cs typeface="Arial"/>
            </a:endParaRPr>
          </a:p>
          <a:p>
            <a:pPr marL="184785" marR="64769" indent="-172085">
              <a:lnSpc>
                <a:spcPts val="1550"/>
              </a:lnSpc>
              <a:spcBef>
                <a:spcPts val="25"/>
              </a:spcBef>
              <a:buChar char="•"/>
              <a:tabLst>
                <a:tab pos="185420" algn="l"/>
                <a:tab pos="5939155" algn="l"/>
              </a:tabLst>
            </a:pPr>
            <a:r>
              <a:rPr sz="1300" spc="-75" dirty="0">
                <a:latin typeface="Arial"/>
                <a:cs typeface="Arial"/>
              </a:rPr>
              <a:t>T</a:t>
            </a:r>
            <a:r>
              <a:rPr sz="1300" spc="-35" dirty="0">
                <a:latin typeface="Arial"/>
                <a:cs typeface="Arial"/>
              </a:rPr>
              <a:t>h</a:t>
            </a:r>
            <a:r>
              <a:rPr sz="1300" spc="-55" dirty="0">
                <a:latin typeface="Arial"/>
                <a:cs typeface="Arial"/>
              </a:rPr>
              <a:t>e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105" dirty="0">
                <a:latin typeface="Arial"/>
                <a:cs typeface="Arial"/>
              </a:rPr>
              <a:t>r</a:t>
            </a:r>
            <a:r>
              <a:rPr sz="1300" spc="-120" dirty="0">
                <a:latin typeface="Arial"/>
                <a:cs typeface="Arial"/>
              </a:rPr>
              <a:t>eg</a:t>
            </a:r>
            <a:r>
              <a:rPr sz="1300" spc="-45" dirty="0">
                <a:latin typeface="Arial"/>
                <a:cs typeface="Arial"/>
              </a:rPr>
              <a:t>i</a:t>
            </a:r>
            <a:r>
              <a:rPr sz="1300" spc="-90" dirty="0">
                <a:latin typeface="Arial"/>
                <a:cs typeface="Arial"/>
              </a:rPr>
              <a:t>o</a:t>
            </a:r>
            <a:r>
              <a:rPr sz="1300" spc="-85" dirty="0">
                <a:latin typeface="Arial"/>
                <a:cs typeface="Arial"/>
              </a:rPr>
              <a:t>n</a:t>
            </a:r>
            <a:r>
              <a:rPr sz="1300" spc="15" dirty="0">
                <a:latin typeface="Arial"/>
                <a:cs typeface="Arial"/>
              </a:rPr>
              <a:t> </a:t>
            </a:r>
            <a:r>
              <a:rPr sz="1300" spc="-90" dirty="0">
                <a:latin typeface="Arial"/>
                <a:cs typeface="Arial"/>
              </a:rPr>
              <a:t>i</a:t>
            </a:r>
            <a:r>
              <a:rPr sz="1300" spc="-10" dirty="0">
                <a:latin typeface="Arial"/>
                <a:cs typeface="Arial"/>
              </a:rPr>
              <a:t>s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-90" dirty="0">
                <a:latin typeface="Arial"/>
                <a:cs typeface="Arial"/>
              </a:rPr>
              <a:t>a</a:t>
            </a:r>
            <a:r>
              <a:rPr sz="1300" spc="-55" dirty="0">
                <a:latin typeface="Arial"/>
                <a:cs typeface="Arial"/>
              </a:rPr>
              <a:t>l</a:t>
            </a:r>
            <a:r>
              <a:rPr sz="1300" spc="-10" dirty="0">
                <a:latin typeface="Arial"/>
                <a:cs typeface="Arial"/>
              </a:rPr>
              <a:t>s</a:t>
            </a:r>
            <a:r>
              <a:rPr sz="1300" spc="-105" dirty="0">
                <a:latin typeface="Arial"/>
                <a:cs typeface="Arial"/>
              </a:rPr>
              <a:t>o</a:t>
            </a:r>
            <a:r>
              <a:rPr sz="1300" spc="45" dirty="0">
                <a:latin typeface="Arial"/>
                <a:cs typeface="Arial"/>
              </a:rPr>
              <a:t> </a:t>
            </a:r>
            <a:r>
              <a:rPr sz="1300" spc="-30" dirty="0">
                <a:latin typeface="Arial"/>
                <a:cs typeface="Arial"/>
              </a:rPr>
              <a:t>h</a:t>
            </a:r>
            <a:r>
              <a:rPr sz="1300" spc="-15" dirty="0">
                <a:latin typeface="Arial"/>
                <a:cs typeface="Arial"/>
              </a:rPr>
              <a:t>o</a:t>
            </a:r>
            <a:r>
              <a:rPr sz="1300" spc="-10" dirty="0">
                <a:latin typeface="Arial"/>
                <a:cs typeface="Arial"/>
              </a:rPr>
              <a:t>m</a:t>
            </a:r>
            <a:r>
              <a:rPr sz="1300" spc="-55" dirty="0">
                <a:latin typeface="Arial"/>
                <a:cs typeface="Arial"/>
              </a:rPr>
              <a:t>e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114" dirty="0">
                <a:latin typeface="Arial"/>
                <a:cs typeface="Arial"/>
              </a:rPr>
              <a:t>t</a:t>
            </a:r>
            <a:r>
              <a:rPr sz="1300" spc="-105" dirty="0">
                <a:latin typeface="Arial"/>
                <a:cs typeface="Arial"/>
              </a:rPr>
              <a:t>o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-235" dirty="0">
                <a:latin typeface="Arial"/>
                <a:cs typeface="Arial"/>
              </a:rPr>
              <a:t>G</a:t>
            </a:r>
            <a:r>
              <a:rPr sz="1300" spc="-80" dirty="0">
                <a:latin typeface="Arial"/>
                <a:cs typeface="Arial"/>
              </a:rPr>
              <a:t>eo</a:t>
            </a:r>
            <a:r>
              <a:rPr sz="1300" spc="80" dirty="0">
                <a:latin typeface="Arial"/>
                <a:cs typeface="Arial"/>
              </a:rPr>
              <a:t>r</a:t>
            </a:r>
            <a:r>
              <a:rPr sz="1300" spc="-165" dirty="0">
                <a:latin typeface="Arial"/>
                <a:cs typeface="Arial"/>
              </a:rPr>
              <a:t>g</a:t>
            </a:r>
            <a:r>
              <a:rPr sz="1300" spc="-65" dirty="0">
                <a:latin typeface="Arial"/>
                <a:cs typeface="Arial"/>
              </a:rPr>
              <a:t>i</a:t>
            </a:r>
            <a:r>
              <a:rPr sz="1300" spc="-100" dirty="0">
                <a:latin typeface="Arial"/>
                <a:cs typeface="Arial"/>
              </a:rPr>
              <a:t>a</a:t>
            </a:r>
            <a:r>
              <a:rPr sz="1300" spc="-40" dirty="0">
                <a:latin typeface="Arial"/>
                <a:cs typeface="Arial"/>
              </a:rPr>
              <a:t>’</a:t>
            </a:r>
            <a:r>
              <a:rPr sz="1300" spc="-10" dirty="0">
                <a:latin typeface="Arial"/>
                <a:cs typeface="Arial"/>
              </a:rPr>
              <a:t>s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-30" dirty="0">
                <a:latin typeface="Arial"/>
                <a:cs typeface="Arial"/>
              </a:rPr>
              <a:t>h</a:t>
            </a:r>
            <a:r>
              <a:rPr sz="1300" spc="-95" dirty="0">
                <a:latin typeface="Arial"/>
                <a:cs typeface="Arial"/>
              </a:rPr>
              <a:t>i</a:t>
            </a:r>
            <a:r>
              <a:rPr sz="1300" spc="-165" dirty="0">
                <a:latin typeface="Arial"/>
                <a:cs typeface="Arial"/>
              </a:rPr>
              <a:t>g</a:t>
            </a:r>
            <a:r>
              <a:rPr sz="1300" spc="-30" dirty="0">
                <a:latin typeface="Arial"/>
                <a:cs typeface="Arial"/>
              </a:rPr>
              <a:t>h</a:t>
            </a:r>
            <a:r>
              <a:rPr sz="1300" spc="-35" dirty="0">
                <a:latin typeface="Arial"/>
                <a:cs typeface="Arial"/>
              </a:rPr>
              <a:t>e</a:t>
            </a:r>
            <a:r>
              <a:rPr sz="1300" spc="-25" dirty="0">
                <a:latin typeface="Arial"/>
                <a:cs typeface="Arial"/>
              </a:rPr>
              <a:t>s</a:t>
            </a:r>
            <a:r>
              <a:rPr sz="1300" spc="185" dirty="0">
                <a:latin typeface="Arial"/>
                <a:cs typeface="Arial"/>
              </a:rPr>
              <a:t>t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-55" dirty="0">
                <a:latin typeface="Arial"/>
                <a:cs typeface="Arial"/>
              </a:rPr>
              <a:t>p</a:t>
            </a:r>
            <a:r>
              <a:rPr sz="1300" spc="-75" dirty="0">
                <a:latin typeface="Arial"/>
                <a:cs typeface="Arial"/>
              </a:rPr>
              <a:t>ea</a:t>
            </a:r>
            <a:r>
              <a:rPr sz="1300" spc="-35" dirty="0">
                <a:latin typeface="Arial"/>
                <a:cs typeface="Arial"/>
              </a:rPr>
              <a:t>k</a:t>
            </a:r>
            <a:r>
              <a:rPr sz="1300" spc="-114" dirty="0">
                <a:latin typeface="Arial"/>
                <a:cs typeface="Arial"/>
              </a:rPr>
              <a:t>,</a:t>
            </a:r>
            <a:r>
              <a:rPr sz="1300" spc="50" dirty="0">
                <a:latin typeface="Arial"/>
                <a:cs typeface="Arial"/>
              </a:rPr>
              <a:t> </a:t>
            </a: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300" spc="-140" dirty="0">
                <a:latin typeface="Times New Roman"/>
                <a:cs typeface="Times New Roman"/>
              </a:rPr>
              <a:t> </a:t>
            </a:r>
            <a:r>
              <a:rPr sz="1300" spc="30" dirty="0">
                <a:latin typeface="Arial"/>
                <a:cs typeface="Arial"/>
              </a:rPr>
              <a:t>(</a:t>
            </a:r>
            <a:r>
              <a:rPr sz="1300" spc="15" dirty="0">
                <a:latin typeface="Arial"/>
                <a:cs typeface="Arial"/>
              </a:rPr>
              <a:t>4</a:t>
            </a:r>
            <a:r>
              <a:rPr sz="1300" spc="-114" dirty="0">
                <a:latin typeface="Arial"/>
                <a:cs typeface="Arial"/>
              </a:rPr>
              <a:t>,</a:t>
            </a:r>
            <a:r>
              <a:rPr sz="1300" spc="-35" dirty="0">
                <a:latin typeface="Arial"/>
                <a:cs typeface="Arial"/>
              </a:rPr>
              <a:t>784  </a:t>
            </a:r>
            <a:r>
              <a:rPr sz="1300" spc="25" dirty="0">
                <a:latin typeface="Arial"/>
                <a:cs typeface="Arial"/>
              </a:rPr>
              <a:t>feet).</a:t>
            </a:r>
            <a:endParaRPr sz="1300">
              <a:latin typeface="Arial"/>
              <a:cs typeface="Arial"/>
            </a:endParaRPr>
          </a:p>
          <a:p>
            <a:pPr marL="184785" marR="165735" indent="-172085">
              <a:lnSpc>
                <a:spcPts val="1550"/>
              </a:lnSpc>
              <a:spcBef>
                <a:spcPts val="20"/>
              </a:spcBef>
              <a:buChar char="•"/>
              <a:tabLst>
                <a:tab pos="185420" algn="l"/>
                <a:tab pos="5944235" algn="l"/>
              </a:tabLst>
            </a:pPr>
            <a:r>
              <a:rPr sz="1300" spc="-55" dirty="0">
                <a:latin typeface="Arial"/>
                <a:cs typeface="Arial"/>
              </a:rPr>
              <a:t>The  </a:t>
            </a:r>
            <a:r>
              <a:rPr sz="1300" spc="10" dirty="0">
                <a:latin typeface="Arial"/>
                <a:cs typeface="Arial"/>
              </a:rPr>
              <a:t>tallest </a:t>
            </a:r>
            <a:r>
              <a:rPr sz="1300" spc="-5" dirty="0">
                <a:latin typeface="Arial"/>
                <a:cs typeface="Arial"/>
              </a:rPr>
              <a:t>waterfall </a:t>
            </a:r>
            <a:r>
              <a:rPr sz="1300" dirty="0">
                <a:latin typeface="Arial"/>
                <a:cs typeface="Arial"/>
              </a:rPr>
              <a:t>east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</a:t>
            </a:r>
            <a:r>
              <a:rPr sz="1300" spc="45" dirty="0">
                <a:latin typeface="Arial"/>
                <a:cs typeface="Arial"/>
              </a:rPr>
              <a:t> </a:t>
            </a:r>
            <a:r>
              <a:rPr sz="1300" spc="-30" dirty="0">
                <a:latin typeface="Arial"/>
                <a:cs typeface="Arial"/>
              </a:rPr>
              <a:t>ftississippi</a:t>
            </a:r>
            <a:r>
              <a:rPr sz="1300" spc="50" dirty="0">
                <a:latin typeface="Arial"/>
                <a:cs typeface="Arial"/>
              </a:rPr>
              <a:t> </a:t>
            </a:r>
            <a:r>
              <a:rPr sz="1300" spc="-70" dirty="0">
                <a:latin typeface="Arial"/>
                <a:cs typeface="Arial"/>
              </a:rPr>
              <a:t>River,</a:t>
            </a:r>
            <a:r>
              <a:rPr sz="1300" u="sng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114" dirty="0">
                <a:latin typeface="Arial"/>
                <a:cs typeface="Arial"/>
              </a:rPr>
              <a:t>,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-75" dirty="0">
                <a:latin typeface="Arial"/>
                <a:cs typeface="Arial"/>
              </a:rPr>
              <a:t>in  </a:t>
            </a:r>
            <a:r>
              <a:rPr sz="1300" spc="15" dirty="0">
                <a:latin typeface="Arial"/>
                <a:cs typeface="Arial"/>
              </a:rPr>
              <a:t>this </a:t>
            </a:r>
            <a:r>
              <a:rPr sz="1300" spc="-75" dirty="0">
                <a:latin typeface="Arial"/>
                <a:cs typeface="Arial"/>
              </a:rPr>
              <a:t>region.</a:t>
            </a:r>
            <a:endParaRPr sz="1300">
              <a:latin typeface="Arial"/>
              <a:cs typeface="Arial"/>
            </a:endParaRPr>
          </a:p>
          <a:p>
            <a:pPr marL="184785" marR="274955" indent="-172085">
              <a:lnSpc>
                <a:spcPts val="1550"/>
              </a:lnSpc>
              <a:spcBef>
                <a:spcPts val="20"/>
              </a:spcBef>
              <a:buChar char="•"/>
              <a:tabLst>
                <a:tab pos="185420" algn="l"/>
                <a:tab pos="2773680" algn="l"/>
              </a:tabLst>
            </a:pPr>
            <a:r>
              <a:rPr sz="1300" spc="-65" dirty="0">
                <a:latin typeface="Arial"/>
                <a:cs typeface="Arial"/>
              </a:rPr>
              <a:t>Also,</a:t>
            </a:r>
            <a:r>
              <a:rPr sz="1300" u="sng" spc="-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114" dirty="0">
                <a:latin typeface="Arial"/>
                <a:cs typeface="Arial"/>
              </a:rPr>
              <a:t>, </a:t>
            </a:r>
            <a:r>
              <a:rPr sz="1300" spc="-35" dirty="0">
                <a:latin typeface="Arial"/>
                <a:cs typeface="Arial"/>
              </a:rPr>
              <a:t>which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20" dirty="0">
                <a:latin typeface="Arial"/>
                <a:cs typeface="Arial"/>
              </a:rPr>
              <a:t>two </a:t>
            </a:r>
            <a:r>
              <a:rPr sz="1300" spc="-25" dirty="0">
                <a:latin typeface="Arial"/>
                <a:cs typeface="Arial"/>
              </a:rPr>
              <a:t>miles </a:t>
            </a:r>
            <a:r>
              <a:rPr sz="1300" spc="-90" dirty="0">
                <a:latin typeface="Arial"/>
                <a:cs typeface="Arial"/>
              </a:rPr>
              <a:t>long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5" dirty="0">
                <a:latin typeface="Arial"/>
                <a:cs typeface="Arial"/>
              </a:rPr>
              <a:t>1,000 </a:t>
            </a:r>
            <a:r>
              <a:rPr sz="1300" spc="70" dirty="0">
                <a:latin typeface="Arial"/>
                <a:cs typeface="Arial"/>
              </a:rPr>
              <a:t>feet </a:t>
            </a:r>
            <a:r>
              <a:rPr sz="1300" spc="-65" dirty="0">
                <a:latin typeface="Arial"/>
                <a:cs typeface="Arial"/>
              </a:rPr>
              <a:t>deep, </a:t>
            </a:r>
            <a:r>
              <a:rPr sz="1300" spc="-50" dirty="0">
                <a:latin typeface="Arial"/>
                <a:cs typeface="Arial"/>
              </a:rPr>
              <a:t>is  located</a:t>
            </a:r>
            <a:r>
              <a:rPr sz="1300" spc="45" dirty="0">
                <a:latin typeface="Arial"/>
                <a:cs typeface="Arial"/>
              </a:rPr>
              <a:t> </a:t>
            </a:r>
            <a:r>
              <a:rPr sz="1300" spc="-50" dirty="0">
                <a:latin typeface="Arial"/>
                <a:cs typeface="Arial"/>
              </a:rPr>
              <a:t>here.</a:t>
            </a:r>
            <a:endParaRPr sz="1300">
              <a:latin typeface="Arial"/>
              <a:cs typeface="Arial"/>
            </a:endParaRPr>
          </a:p>
          <a:p>
            <a:pPr marL="184785" marR="426720" indent="-172085">
              <a:lnSpc>
                <a:spcPts val="1550"/>
              </a:lnSpc>
              <a:spcBef>
                <a:spcPts val="20"/>
              </a:spcBef>
              <a:buChar char="•"/>
              <a:tabLst>
                <a:tab pos="185420" algn="l"/>
                <a:tab pos="5924550" algn="l"/>
              </a:tabLst>
            </a:pPr>
            <a:r>
              <a:rPr sz="1300" spc="-35" dirty="0">
                <a:latin typeface="Arial"/>
                <a:cs typeface="Arial"/>
              </a:rPr>
              <a:t>A</a:t>
            </a:r>
            <a:r>
              <a:rPr sz="1300" spc="-10" dirty="0">
                <a:latin typeface="Arial"/>
                <a:cs typeface="Arial"/>
              </a:rPr>
              <a:t>s</a:t>
            </a:r>
            <a:r>
              <a:rPr sz="1300" spc="-95" dirty="0">
                <a:latin typeface="Arial"/>
                <a:cs typeface="Arial"/>
              </a:rPr>
              <a:t>i</a:t>
            </a:r>
            <a:r>
              <a:rPr sz="1300" spc="-55" dirty="0">
                <a:latin typeface="Arial"/>
                <a:cs typeface="Arial"/>
              </a:rPr>
              <a:t>d</a:t>
            </a:r>
            <a:r>
              <a:rPr sz="1300" spc="-50" dirty="0">
                <a:latin typeface="Arial"/>
                <a:cs typeface="Arial"/>
              </a:rPr>
              <a:t>e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210" dirty="0">
                <a:latin typeface="Arial"/>
                <a:cs typeface="Arial"/>
              </a:rPr>
              <a:t>f</a:t>
            </a:r>
            <a:r>
              <a:rPr sz="1300" spc="70" dirty="0">
                <a:latin typeface="Arial"/>
                <a:cs typeface="Arial"/>
              </a:rPr>
              <a:t>r</a:t>
            </a:r>
            <a:r>
              <a:rPr sz="1300" spc="-15" dirty="0">
                <a:latin typeface="Arial"/>
                <a:cs typeface="Arial"/>
              </a:rPr>
              <a:t>om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-50" dirty="0">
                <a:latin typeface="Arial"/>
                <a:cs typeface="Arial"/>
              </a:rPr>
              <a:t>ap</a:t>
            </a:r>
            <a:r>
              <a:rPr sz="1300" spc="-55" dirty="0">
                <a:latin typeface="Arial"/>
                <a:cs typeface="Arial"/>
              </a:rPr>
              <a:t>pl</a:t>
            </a:r>
            <a:r>
              <a:rPr sz="1300" spc="-35" dirty="0">
                <a:latin typeface="Arial"/>
                <a:cs typeface="Arial"/>
              </a:rPr>
              <a:t>e</a:t>
            </a:r>
            <a:r>
              <a:rPr sz="1300" spc="-25" dirty="0">
                <a:latin typeface="Arial"/>
                <a:cs typeface="Arial"/>
              </a:rPr>
              <a:t>s</a:t>
            </a:r>
            <a:r>
              <a:rPr sz="1300" spc="-114" dirty="0">
                <a:latin typeface="Arial"/>
                <a:cs typeface="Arial"/>
              </a:rPr>
              <a:t>,</a:t>
            </a:r>
            <a:r>
              <a:rPr sz="1300" spc="60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g</a:t>
            </a:r>
            <a:r>
              <a:rPr sz="1300" spc="-60" dirty="0">
                <a:latin typeface="Arial"/>
                <a:cs typeface="Arial"/>
              </a:rPr>
              <a:t>r</a:t>
            </a:r>
            <a:r>
              <a:rPr sz="1300" spc="-65" dirty="0">
                <a:latin typeface="Arial"/>
                <a:cs typeface="Arial"/>
              </a:rPr>
              <a:t>a</a:t>
            </a:r>
            <a:r>
              <a:rPr sz="1300" spc="-90" dirty="0">
                <a:latin typeface="Arial"/>
                <a:cs typeface="Arial"/>
              </a:rPr>
              <a:t>p</a:t>
            </a:r>
            <a:r>
              <a:rPr sz="1300" spc="-35" dirty="0">
                <a:latin typeface="Arial"/>
                <a:cs typeface="Arial"/>
              </a:rPr>
              <a:t>e</a:t>
            </a:r>
            <a:r>
              <a:rPr sz="1300" spc="-25" dirty="0">
                <a:latin typeface="Arial"/>
                <a:cs typeface="Arial"/>
              </a:rPr>
              <a:t>s</a:t>
            </a:r>
            <a:r>
              <a:rPr sz="1300" spc="-114" dirty="0">
                <a:latin typeface="Arial"/>
                <a:cs typeface="Arial"/>
              </a:rPr>
              <a:t>,</a:t>
            </a:r>
            <a:r>
              <a:rPr sz="1300" spc="35" dirty="0">
                <a:latin typeface="Arial"/>
                <a:cs typeface="Arial"/>
              </a:rPr>
              <a:t> </a:t>
            </a:r>
            <a:r>
              <a:rPr sz="1300" spc="-70" dirty="0">
                <a:latin typeface="Arial"/>
                <a:cs typeface="Arial"/>
              </a:rPr>
              <a:t>an</a:t>
            </a:r>
            <a:r>
              <a:rPr sz="1300" spc="-65" dirty="0">
                <a:latin typeface="Arial"/>
                <a:cs typeface="Arial"/>
              </a:rPr>
              <a:t>d</a:t>
            </a:r>
            <a:r>
              <a:rPr sz="1300" spc="3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s</a:t>
            </a:r>
            <a:r>
              <a:rPr sz="1300" spc="-15" dirty="0">
                <a:latin typeface="Arial"/>
                <a:cs typeface="Arial"/>
              </a:rPr>
              <a:t>om</a:t>
            </a:r>
            <a:r>
              <a:rPr sz="1300" spc="-55" dirty="0">
                <a:latin typeface="Arial"/>
                <a:cs typeface="Arial"/>
              </a:rPr>
              <a:t>e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-30" dirty="0">
                <a:latin typeface="Arial"/>
                <a:cs typeface="Arial"/>
              </a:rPr>
              <a:t>v</a:t>
            </a:r>
            <a:r>
              <a:rPr sz="1300" spc="-20" dirty="0">
                <a:latin typeface="Arial"/>
                <a:cs typeface="Arial"/>
              </a:rPr>
              <a:t>ege</a:t>
            </a:r>
            <a:r>
              <a:rPr sz="1300" spc="-40" dirty="0">
                <a:latin typeface="Arial"/>
                <a:cs typeface="Arial"/>
              </a:rPr>
              <a:t>t</a:t>
            </a:r>
            <a:r>
              <a:rPr sz="1300" spc="-80" dirty="0">
                <a:latin typeface="Arial"/>
                <a:cs typeface="Arial"/>
              </a:rPr>
              <a:t>ab</a:t>
            </a:r>
            <a:r>
              <a:rPr sz="1300" spc="-40" dirty="0">
                <a:latin typeface="Arial"/>
                <a:cs typeface="Arial"/>
              </a:rPr>
              <a:t>l</a:t>
            </a:r>
            <a:r>
              <a:rPr sz="1300" spc="-35" dirty="0">
                <a:latin typeface="Arial"/>
                <a:cs typeface="Arial"/>
              </a:rPr>
              <a:t>e</a:t>
            </a:r>
            <a:r>
              <a:rPr sz="1300" spc="-25" dirty="0">
                <a:latin typeface="Arial"/>
                <a:cs typeface="Arial"/>
              </a:rPr>
              <a:t>s</a:t>
            </a:r>
            <a:r>
              <a:rPr sz="1300" spc="-114" dirty="0">
                <a:latin typeface="Arial"/>
                <a:cs typeface="Arial"/>
              </a:rPr>
              <a:t>,</a:t>
            </a:r>
            <a:r>
              <a:rPr sz="1300" spc="70" dirty="0">
                <a:latin typeface="Arial"/>
                <a:cs typeface="Arial"/>
              </a:rPr>
              <a:t> </a:t>
            </a:r>
            <a:r>
              <a:rPr sz="13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1300" spc="-240" dirty="0">
                <a:latin typeface="Arial"/>
                <a:cs typeface="Arial"/>
              </a:rPr>
              <a:t> </a:t>
            </a:r>
            <a:r>
              <a:rPr sz="1300" spc="-45" dirty="0">
                <a:latin typeface="Arial"/>
                <a:cs typeface="Arial"/>
              </a:rPr>
              <a:t>is  grown</a:t>
            </a:r>
            <a:r>
              <a:rPr sz="1300" spc="25" dirty="0">
                <a:latin typeface="Arial"/>
                <a:cs typeface="Arial"/>
              </a:rPr>
              <a:t> </a:t>
            </a:r>
            <a:r>
              <a:rPr sz="1300" spc="-50" dirty="0">
                <a:latin typeface="Arial"/>
                <a:cs typeface="Arial"/>
              </a:rPr>
              <a:t>here.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ts val="1515"/>
              </a:lnSpc>
              <a:buChar char="•"/>
              <a:tabLst>
                <a:tab pos="185420" algn="l"/>
                <a:tab pos="4871085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65" dirty="0">
                <a:latin typeface="Arial"/>
                <a:cs typeface="Arial"/>
              </a:rPr>
              <a:t>Blue </a:t>
            </a:r>
            <a:r>
              <a:rPr sz="1300" spc="-110" dirty="0">
                <a:latin typeface="Arial"/>
                <a:cs typeface="Arial"/>
              </a:rPr>
              <a:t>Ridge  </a:t>
            </a:r>
            <a:r>
              <a:rPr sz="1300" spc="-55" dirty="0">
                <a:latin typeface="Arial"/>
                <a:cs typeface="Arial"/>
              </a:rPr>
              <a:t>region</a:t>
            </a:r>
            <a:r>
              <a:rPr sz="1300" spc="125" dirty="0">
                <a:latin typeface="Arial"/>
                <a:cs typeface="Arial"/>
              </a:rPr>
              <a:t> </a:t>
            </a:r>
            <a:r>
              <a:rPr sz="1300" spc="-30" dirty="0">
                <a:latin typeface="Arial"/>
                <a:cs typeface="Arial"/>
              </a:rPr>
              <a:t>receives</a:t>
            </a:r>
            <a:r>
              <a:rPr sz="1300" spc="45" dirty="0">
                <a:latin typeface="Arial"/>
                <a:cs typeface="Arial"/>
              </a:rPr>
              <a:t> </a:t>
            </a:r>
            <a:r>
              <a:rPr sz="1300" spc="35" dirty="0">
                <a:latin typeface="Arial"/>
                <a:cs typeface="Arial"/>
              </a:rPr>
              <a:t>the</a:t>
            </a:r>
            <a:r>
              <a:rPr sz="13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75" dirty="0">
                <a:latin typeface="Arial"/>
                <a:cs typeface="Arial"/>
              </a:rPr>
              <a:t>in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-100" dirty="0">
                <a:latin typeface="Arial"/>
                <a:cs typeface="Arial"/>
              </a:rPr>
              <a:t>Georgia.</a:t>
            </a:r>
            <a:endParaRPr sz="1300">
              <a:latin typeface="Arial"/>
              <a:cs typeface="Arial"/>
            </a:endParaRPr>
          </a:p>
          <a:p>
            <a:pPr marL="184785" marR="62865" indent="-172085">
              <a:lnSpc>
                <a:spcPts val="1570"/>
              </a:lnSpc>
              <a:spcBef>
                <a:spcPts val="40"/>
              </a:spcBef>
              <a:buChar char="•"/>
              <a:tabLst>
                <a:tab pos="185420" algn="l"/>
                <a:tab pos="2549525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75" dirty="0">
                <a:latin typeface="Arial"/>
                <a:cs typeface="Arial"/>
              </a:rPr>
              <a:t>average </a:t>
            </a:r>
            <a:r>
              <a:rPr sz="1300" spc="10" dirty="0">
                <a:latin typeface="Arial"/>
                <a:cs typeface="Arial"/>
              </a:rPr>
              <a:t>summer </a:t>
            </a:r>
            <a:r>
              <a:rPr sz="1300" spc="5" dirty="0">
                <a:latin typeface="Arial"/>
                <a:cs typeface="Arial"/>
              </a:rPr>
              <a:t>temperature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-35" dirty="0">
                <a:latin typeface="Arial"/>
                <a:cs typeface="Arial"/>
              </a:rPr>
              <a:t>69 </a:t>
            </a:r>
            <a:r>
              <a:rPr sz="1300" spc="-45" dirty="0">
                <a:latin typeface="Arial"/>
                <a:cs typeface="Arial"/>
              </a:rPr>
              <a:t>degrees, </a:t>
            </a:r>
            <a:r>
              <a:rPr sz="1300" spc="-40" dirty="0">
                <a:latin typeface="Arial"/>
                <a:cs typeface="Arial"/>
              </a:rPr>
              <a:t>while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75" dirty="0">
                <a:latin typeface="Arial"/>
                <a:cs typeface="Arial"/>
              </a:rPr>
              <a:t>average </a:t>
            </a:r>
            <a:r>
              <a:rPr sz="1300" dirty="0">
                <a:latin typeface="Arial"/>
                <a:cs typeface="Arial"/>
              </a:rPr>
              <a:t>winter </a:t>
            </a:r>
            <a:r>
              <a:rPr sz="1300" spc="5" dirty="0">
                <a:latin typeface="Arial"/>
                <a:cs typeface="Arial"/>
              </a:rPr>
              <a:t>temperature  </a:t>
            </a:r>
            <a:r>
              <a:rPr sz="1300" spc="-50" dirty="0">
                <a:latin typeface="Arial"/>
                <a:cs typeface="Arial"/>
              </a:rPr>
              <a:t>is</a:t>
            </a:r>
            <a:r>
              <a:rPr sz="13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150" dirty="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 marL="184785" marR="33020" indent="-172085">
              <a:lnSpc>
                <a:spcPts val="1550"/>
              </a:lnSpc>
              <a:spcBef>
                <a:spcPts val="5"/>
              </a:spcBef>
              <a:buChar char="•"/>
              <a:tabLst>
                <a:tab pos="185420" algn="l"/>
                <a:tab pos="3705225" algn="l"/>
              </a:tabLst>
            </a:pPr>
            <a:r>
              <a:rPr sz="1300" spc="-55" dirty="0">
                <a:latin typeface="Arial"/>
                <a:cs typeface="Arial"/>
              </a:rPr>
              <a:t>The</a:t>
            </a:r>
            <a:r>
              <a:rPr sz="1300" spc="120" dirty="0">
                <a:latin typeface="Arial"/>
                <a:cs typeface="Arial"/>
              </a:rPr>
              <a:t> </a:t>
            </a:r>
            <a:r>
              <a:rPr sz="1300" spc="-35" dirty="0">
                <a:latin typeface="Arial"/>
                <a:cs typeface="Arial"/>
              </a:rPr>
              <a:t>area</a:t>
            </a:r>
            <a:r>
              <a:rPr sz="1300" spc="120" dirty="0">
                <a:latin typeface="Arial"/>
                <a:cs typeface="Arial"/>
              </a:rPr>
              <a:t> </a:t>
            </a:r>
            <a:r>
              <a:rPr sz="1300" spc="35" dirty="0">
                <a:latin typeface="Arial"/>
                <a:cs typeface="Arial"/>
              </a:rPr>
              <a:t>attracts</a:t>
            </a:r>
            <a:r>
              <a:rPr sz="13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300" spc="-65" dirty="0">
                <a:latin typeface="Arial"/>
                <a:cs typeface="Arial"/>
              </a:rPr>
              <a:t>each </a:t>
            </a:r>
            <a:r>
              <a:rPr sz="1300" spc="-10" dirty="0">
                <a:latin typeface="Arial"/>
                <a:cs typeface="Arial"/>
              </a:rPr>
              <a:t>year </a:t>
            </a:r>
            <a:r>
              <a:rPr sz="1300" spc="-60" dirty="0">
                <a:latin typeface="Arial"/>
                <a:cs typeface="Arial"/>
              </a:rPr>
              <a:t>due </a:t>
            </a:r>
            <a:r>
              <a:rPr sz="1300" spc="5" dirty="0">
                <a:latin typeface="Arial"/>
                <a:cs typeface="Arial"/>
              </a:rPr>
              <a:t>to </a:t>
            </a:r>
            <a:r>
              <a:rPr sz="1300" spc="25" dirty="0">
                <a:latin typeface="Arial"/>
                <a:cs typeface="Arial"/>
              </a:rPr>
              <a:t>its </a:t>
            </a:r>
            <a:r>
              <a:rPr sz="1300" spc="-15" dirty="0">
                <a:latin typeface="Arial"/>
                <a:cs typeface="Arial"/>
              </a:rPr>
              <a:t>beautiful </a:t>
            </a:r>
            <a:r>
              <a:rPr sz="1300" spc="-40" dirty="0">
                <a:latin typeface="Arial"/>
                <a:cs typeface="Arial"/>
              </a:rPr>
              <a:t>scenery,  </a:t>
            </a:r>
            <a:r>
              <a:rPr sz="1300" spc="-25" dirty="0">
                <a:latin typeface="Arial"/>
                <a:cs typeface="Arial"/>
              </a:rPr>
              <a:t>outdoor activities, </a:t>
            </a:r>
            <a:r>
              <a:rPr sz="1300" spc="-65" dirty="0">
                <a:latin typeface="Arial"/>
                <a:cs typeface="Arial"/>
              </a:rPr>
              <a:t>and </a:t>
            </a:r>
            <a:r>
              <a:rPr sz="1300" spc="-35" dirty="0">
                <a:latin typeface="Arial"/>
                <a:cs typeface="Arial"/>
              </a:rPr>
              <a:t>slightly </a:t>
            </a:r>
            <a:r>
              <a:rPr sz="1300" spc="-50" dirty="0">
                <a:latin typeface="Arial"/>
                <a:cs typeface="Arial"/>
              </a:rPr>
              <a:t>cooler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-45" dirty="0">
                <a:latin typeface="Arial"/>
                <a:cs typeface="Arial"/>
              </a:rPr>
              <a:t>climate.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965" y="139445"/>
            <a:ext cx="6642100" cy="8796655"/>
          </a:xfrm>
          <a:custGeom>
            <a:avLst/>
            <a:gdLst/>
            <a:ahLst/>
            <a:cxnLst/>
            <a:rect l="l" t="t" r="r" b="b"/>
            <a:pathLst>
              <a:path w="6642100" h="8796655">
                <a:moveTo>
                  <a:pt x="6641592" y="8796528"/>
                </a:moveTo>
                <a:lnTo>
                  <a:pt x="6641592" y="0"/>
                </a:lnTo>
                <a:lnTo>
                  <a:pt x="0" y="0"/>
                </a:lnTo>
                <a:lnTo>
                  <a:pt x="0" y="8796528"/>
                </a:lnTo>
                <a:lnTo>
                  <a:pt x="6641592" y="879652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739" y="8970267"/>
            <a:ext cx="981075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-135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5987" y="19811"/>
            <a:ext cx="7853171" cy="1275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944" y="47244"/>
            <a:ext cx="7734300" cy="1158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9150" y="122301"/>
            <a:ext cx="7585417" cy="1007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5998" y="1389633"/>
            <a:ext cx="8032750" cy="441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65" dirty="0">
                <a:latin typeface="Arial"/>
                <a:cs typeface="Arial"/>
              </a:rPr>
              <a:t>Coastal </a:t>
            </a:r>
            <a:r>
              <a:rPr sz="3200" spc="-204" dirty="0">
                <a:latin typeface="Arial"/>
                <a:cs typeface="Arial"/>
              </a:rPr>
              <a:t>Plain </a:t>
            </a:r>
            <a:r>
              <a:rPr sz="3200" spc="-130" dirty="0">
                <a:latin typeface="Arial"/>
                <a:cs typeface="Arial"/>
              </a:rPr>
              <a:t>has </a:t>
            </a:r>
            <a:r>
              <a:rPr sz="3200" spc="-229" dirty="0">
                <a:latin typeface="Arial"/>
                <a:cs typeface="Arial"/>
              </a:rPr>
              <a:t>good </a:t>
            </a:r>
            <a:r>
              <a:rPr sz="3200" spc="25" dirty="0">
                <a:latin typeface="Arial"/>
                <a:cs typeface="Arial"/>
              </a:rPr>
              <a:t>farmland </a:t>
            </a:r>
            <a:r>
              <a:rPr sz="3200" spc="-155" dirty="0">
                <a:latin typeface="Arial"/>
                <a:cs typeface="Arial"/>
              </a:rPr>
              <a:t>and  </a:t>
            </a:r>
            <a:r>
              <a:rPr sz="3200" spc="-85" dirty="0">
                <a:latin typeface="Arial"/>
                <a:cs typeface="Arial"/>
              </a:rPr>
              <a:t>produces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10" dirty="0">
                <a:latin typeface="Arial"/>
                <a:cs typeface="Arial"/>
              </a:rPr>
              <a:t>majority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10" dirty="0">
                <a:latin typeface="Arial"/>
                <a:cs typeface="Arial"/>
              </a:rPr>
              <a:t>state’s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110" dirty="0">
                <a:latin typeface="Arial"/>
                <a:cs typeface="Arial"/>
              </a:rPr>
              <a:t>crops.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469900" marR="633730" indent="-457200">
              <a:lnSpc>
                <a:spcPct val="100000"/>
              </a:lnSpc>
              <a:buChar char="•"/>
              <a:tabLst>
                <a:tab pos="469900" algn="l"/>
                <a:tab pos="470534" algn="l"/>
              </a:tabLst>
            </a:pPr>
            <a:r>
              <a:rPr sz="3200" spc="-120" dirty="0">
                <a:latin typeface="Arial"/>
                <a:cs typeface="Arial"/>
              </a:rPr>
              <a:t>Peanuts, </a:t>
            </a:r>
            <a:r>
              <a:rPr sz="3200" spc="-190" dirty="0">
                <a:latin typeface="Arial"/>
                <a:cs typeface="Arial"/>
              </a:rPr>
              <a:t>onions, </a:t>
            </a:r>
            <a:r>
              <a:rPr sz="3200" spc="-150" dirty="0">
                <a:latin typeface="Arial"/>
                <a:cs typeface="Arial"/>
              </a:rPr>
              <a:t>pecans, </a:t>
            </a:r>
            <a:r>
              <a:rPr sz="3200" spc="-90" dirty="0">
                <a:latin typeface="Arial"/>
                <a:cs typeface="Arial"/>
              </a:rPr>
              <a:t>corn,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15" dirty="0">
                <a:latin typeface="Arial"/>
                <a:cs typeface="Arial"/>
              </a:rPr>
              <a:t>other  </a:t>
            </a:r>
            <a:r>
              <a:rPr sz="3200" spc="-55" dirty="0">
                <a:latin typeface="Arial"/>
                <a:cs typeface="Arial"/>
              </a:rPr>
              <a:t>agricultural </a:t>
            </a:r>
            <a:r>
              <a:rPr sz="3200" spc="-10" dirty="0">
                <a:latin typeface="Arial"/>
                <a:cs typeface="Arial"/>
              </a:rPr>
              <a:t>products </a:t>
            </a:r>
            <a:r>
              <a:rPr sz="3200" spc="-30" dirty="0">
                <a:latin typeface="Arial"/>
                <a:cs typeface="Arial"/>
              </a:rPr>
              <a:t>are </a:t>
            </a:r>
            <a:r>
              <a:rPr sz="3200" spc="-105" dirty="0">
                <a:latin typeface="Arial"/>
                <a:cs typeface="Arial"/>
              </a:rPr>
              <a:t>grown</a:t>
            </a:r>
            <a:r>
              <a:rPr sz="3200" spc="195" dirty="0">
                <a:latin typeface="Arial"/>
                <a:cs typeface="Arial"/>
              </a:rPr>
              <a:t> </a:t>
            </a:r>
            <a:r>
              <a:rPr sz="3200" spc="-114" dirty="0">
                <a:latin typeface="Arial"/>
                <a:cs typeface="Arial"/>
              </a:rPr>
              <a:t>here.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469900" marR="41275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35" dirty="0">
                <a:latin typeface="Arial"/>
                <a:cs typeface="Arial"/>
              </a:rPr>
              <a:t>region </a:t>
            </a:r>
            <a:r>
              <a:rPr sz="3200" spc="-130" dirty="0">
                <a:latin typeface="Arial"/>
                <a:cs typeface="Arial"/>
              </a:rPr>
              <a:t>has </a:t>
            </a:r>
            <a:r>
              <a:rPr sz="3200" spc="65" dirty="0">
                <a:latin typeface="Arial"/>
                <a:cs typeface="Arial"/>
              </a:rPr>
              <a:t>100 </a:t>
            </a:r>
            <a:r>
              <a:rPr sz="3200" spc="-55" dirty="0">
                <a:latin typeface="Arial"/>
                <a:cs typeface="Arial"/>
              </a:rPr>
              <a:t>miles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-105" dirty="0">
                <a:latin typeface="Arial"/>
                <a:cs typeface="Arial"/>
              </a:rPr>
              <a:t>coast, </a:t>
            </a:r>
            <a:r>
              <a:rPr sz="3200" spc="-75" dirty="0">
                <a:latin typeface="Arial"/>
                <a:cs typeface="Arial"/>
              </a:rPr>
              <a:t>which  </a:t>
            </a:r>
            <a:r>
              <a:rPr sz="3200" spc="95" dirty="0">
                <a:latin typeface="Arial"/>
                <a:cs typeface="Arial"/>
              </a:rPr>
              <a:t>attracts </a:t>
            </a:r>
            <a:r>
              <a:rPr sz="3200" spc="-114" dirty="0">
                <a:latin typeface="Arial"/>
                <a:cs typeface="Arial"/>
              </a:rPr>
              <a:t>large </a:t>
            </a:r>
            <a:r>
              <a:rPr sz="3200" spc="-20" dirty="0">
                <a:latin typeface="Arial"/>
                <a:cs typeface="Arial"/>
              </a:rPr>
              <a:t>numbers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50" dirty="0">
                <a:latin typeface="Arial"/>
                <a:cs typeface="Arial"/>
              </a:rPr>
              <a:t>tourists </a:t>
            </a:r>
            <a:r>
              <a:rPr sz="3200" spc="-150" dirty="0">
                <a:latin typeface="Arial"/>
                <a:cs typeface="Arial"/>
              </a:rPr>
              <a:t>each  </a:t>
            </a:r>
            <a:r>
              <a:rPr sz="3200" spc="-120" dirty="0">
                <a:latin typeface="Arial"/>
                <a:cs typeface="Arial"/>
              </a:rPr>
              <a:t>year.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42" y="6668820"/>
            <a:ext cx="119126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84605" y="6644741"/>
            <a:ext cx="1295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87780" y="918972"/>
            <a:ext cx="6766559" cy="5236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0952" y="1152144"/>
            <a:ext cx="6102096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1902" y="1133094"/>
            <a:ext cx="6140450" cy="4610100"/>
          </a:xfrm>
          <a:custGeom>
            <a:avLst/>
            <a:gdLst/>
            <a:ahLst/>
            <a:cxnLst/>
            <a:rect l="l" t="t" r="r" b="b"/>
            <a:pathLst>
              <a:path w="6140450" h="4610100">
                <a:moveTo>
                  <a:pt x="0" y="4610100"/>
                </a:moveTo>
                <a:lnTo>
                  <a:pt x="6140196" y="4610100"/>
                </a:lnTo>
                <a:lnTo>
                  <a:pt x="6140196" y="0"/>
                </a:lnTo>
                <a:lnTo>
                  <a:pt x="0" y="0"/>
                </a:lnTo>
                <a:lnTo>
                  <a:pt x="0" y="461010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5987" y="19811"/>
            <a:ext cx="7853171" cy="1275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944" y="47244"/>
            <a:ext cx="7734300" cy="1158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9150" y="122301"/>
            <a:ext cx="7585417" cy="1007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45998" y="1389633"/>
            <a:ext cx="7944484" cy="441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27305" indent="-457200">
              <a:lnSpc>
                <a:spcPct val="100000"/>
              </a:lnSpc>
              <a:spcBef>
                <a:spcPts val="10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-165" dirty="0">
                <a:latin typeface="Arial"/>
                <a:cs typeface="Arial"/>
              </a:rPr>
              <a:t>Coastal </a:t>
            </a:r>
            <a:r>
              <a:rPr sz="3200" spc="-204" dirty="0">
                <a:latin typeface="Arial"/>
                <a:cs typeface="Arial"/>
              </a:rPr>
              <a:t>Plain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85" dirty="0">
                <a:latin typeface="Arial"/>
                <a:cs typeface="Arial"/>
              </a:rPr>
              <a:t>Piedmont </a:t>
            </a:r>
            <a:r>
              <a:rPr sz="3200" spc="-114" dirty="0">
                <a:latin typeface="Arial"/>
                <a:cs typeface="Arial"/>
              </a:rPr>
              <a:t>regions </a:t>
            </a:r>
            <a:r>
              <a:rPr sz="3200" spc="-30" dirty="0">
                <a:latin typeface="Arial"/>
                <a:cs typeface="Arial"/>
              </a:rPr>
              <a:t>are  </a:t>
            </a:r>
            <a:r>
              <a:rPr sz="3200" spc="20" dirty="0">
                <a:latin typeface="Arial"/>
                <a:cs typeface="Arial"/>
              </a:rPr>
              <a:t>more </a:t>
            </a:r>
            <a:r>
              <a:rPr sz="3200" spc="-75" dirty="0">
                <a:latin typeface="Arial"/>
                <a:cs typeface="Arial"/>
              </a:rPr>
              <a:t>humid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45" dirty="0">
                <a:latin typeface="Arial"/>
                <a:cs typeface="Arial"/>
              </a:rPr>
              <a:t>tropical </a:t>
            </a:r>
            <a:r>
              <a:rPr sz="3200" spc="10" dirty="0">
                <a:latin typeface="Arial"/>
                <a:cs typeface="Arial"/>
              </a:rPr>
              <a:t>than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15" dirty="0">
                <a:latin typeface="Arial"/>
                <a:cs typeface="Arial"/>
              </a:rPr>
              <a:t>other  </a:t>
            </a:r>
            <a:r>
              <a:rPr sz="3200" spc="-114" dirty="0">
                <a:latin typeface="Arial"/>
                <a:cs typeface="Arial"/>
              </a:rPr>
              <a:t>regions </a:t>
            </a:r>
            <a:r>
              <a:rPr sz="3200" spc="-130" dirty="0">
                <a:latin typeface="Arial"/>
                <a:cs typeface="Arial"/>
              </a:rPr>
              <a:t>because </a:t>
            </a:r>
            <a:r>
              <a:rPr sz="3200" spc="35" dirty="0">
                <a:latin typeface="Arial"/>
                <a:cs typeface="Arial"/>
              </a:rPr>
              <a:t>they </a:t>
            </a:r>
            <a:r>
              <a:rPr sz="3200" spc="-30" dirty="0">
                <a:latin typeface="Arial"/>
                <a:cs typeface="Arial"/>
              </a:rPr>
              <a:t>are </a:t>
            </a:r>
            <a:r>
              <a:rPr sz="3200" spc="-20" dirty="0">
                <a:latin typeface="Arial"/>
                <a:cs typeface="Arial"/>
              </a:rPr>
              <a:t>between </a:t>
            </a:r>
            <a:r>
              <a:rPr sz="3200" spc="90" dirty="0">
                <a:latin typeface="Arial"/>
                <a:cs typeface="Arial"/>
              </a:rPr>
              <a:t>the  </a:t>
            </a:r>
            <a:r>
              <a:rPr sz="3200" spc="80" dirty="0">
                <a:latin typeface="Arial"/>
                <a:cs typeface="Arial"/>
              </a:rPr>
              <a:t>warm </a:t>
            </a:r>
            <a:r>
              <a:rPr sz="3200" dirty="0">
                <a:latin typeface="Arial"/>
                <a:cs typeface="Arial"/>
              </a:rPr>
              <a:t>waters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20" dirty="0">
                <a:latin typeface="Arial"/>
                <a:cs typeface="Arial"/>
              </a:rPr>
              <a:t>Gulf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-80" dirty="0">
                <a:latin typeface="Arial"/>
                <a:cs typeface="Arial"/>
              </a:rPr>
              <a:t>ftexico </a:t>
            </a:r>
            <a:r>
              <a:rPr sz="3200" spc="-155" dirty="0">
                <a:latin typeface="Arial"/>
                <a:cs typeface="Arial"/>
              </a:rPr>
              <a:t>and 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40" dirty="0">
                <a:latin typeface="Arial"/>
                <a:cs typeface="Arial"/>
              </a:rPr>
              <a:t>Atlantic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295" dirty="0">
                <a:latin typeface="Arial"/>
                <a:cs typeface="Arial"/>
              </a:rPr>
              <a:t>Ocean.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900" algn="l"/>
                <a:tab pos="470534" algn="l"/>
              </a:tabLst>
            </a:pPr>
            <a:r>
              <a:rPr sz="3200" spc="-25" dirty="0">
                <a:latin typeface="Arial"/>
                <a:cs typeface="Arial"/>
              </a:rPr>
              <a:t>Summer </a:t>
            </a:r>
            <a:r>
              <a:rPr sz="3200" spc="-5" dirty="0">
                <a:latin typeface="Arial"/>
                <a:cs typeface="Arial"/>
              </a:rPr>
              <a:t>tends </a:t>
            </a:r>
            <a:r>
              <a:rPr sz="3200" spc="25" dirty="0">
                <a:latin typeface="Arial"/>
                <a:cs typeface="Arial"/>
              </a:rPr>
              <a:t>to </a:t>
            </a:r>
            <a:r>
              <a:rPr sz="3200" spc="-120" dirty="0">
                <a:latin typeface="Arial"/>
                <a:cs typeface="Arial"/>
              </a:rPr>
              <a:t>be </a:t>
            </a:r>
            <a:r>
              <a:rPr sz="3200" spc="-204" dirty="0">
                <a:latin typeface="Arial"/>
                <a:cs typeface="Arial"/>
              </a:rPr>
              <a:t>long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100" dirty="0">
                <a:latin typeface="Arial"/>
                <a:cs typeface="Arial"/>
              </a:rPr>
              <a:t>hot, </a:t>
            </a:r>
            <a:r>
              <a:rPr sz="3200" spc="-85" dirty="0">
                <a:latin typeface="Arial"/>
                <a:cs typeface="Arial"/>
              </a:rPr>
              <a:t>while 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5" dirty="0">
                <a:latin typeface="Arial"/>
                <a:cs typeface="Arial"/>
              </a:rPr>
              <a:t>winter </a:t>
            </a:r>
            <a:r>
              <a:rPr sz="3200" spc="-120" dirty="0">
                <a:latin typeface="Arial"/>
                <a:cs typeface="Arial"/>
              </a:rPr>
              <a:t>is </a:t>
            </a:r>
            <a:r>
              <a:rPr sz="3200" spc="-60" dirty="0">
                <a:latin typeface="Arial"/>
                <a:cs typeface="Arial"/>
              </a:rPr>
              <a:t>mild </a:t>
            </a:r>
            <a:r>
              <a:rPr sz="3200" spc="-65" dirty="0">
                <a:latin typeface="Arial"/>
                <a:cs typeface="Arial"/>
              </a:rPr>
              <a:t>compared </a:t>
            </a:r>
            <a:r>
              <a:rPr sz="3200" spc="25" dirty="0">
                <a:latin typeface="Arial"/>
                <a:cs typeface="Arial"/>
              </a:rPr>
              <a:t>to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145" dirty="0">
                <a:latin typeface="Arial"/>
                <a:cs typeface="Arial"/>
              </a:rPr>
              <a:t>rest </a:t>
            </a:r>
            <a:r>
              <a:rPr sz="3200" spc="245" dirty="0">
                <a:latin typeface="Arial"/>
                <a:cs typeface="Arial"/>
              </a:rPr>
              <a:t>of  </a:t>
            </a:r>
            <a:r>
              <a:rPr sz="3200" spc="90" dirty="0">
                <a:latin typeface="Arial"/>
                <a:cs typeface="Arial"/>
              </a:rPr>
              <a:t>the</a:t>
            </a:r>
            <a:r>
              <a:rPr sz="3200" spc="30" dirty="0">
                <a:latin typeface="Arial"/>
                <a:cs typeface="Arial"/>
              </a:rPr>
              <a:t> </a:t>
            </a:r>
            <a:r>
              <a:rPr sz="3200" spc="-35" dirty="0">
                <a:latin typeface="Arial"/>
                <a:cs typeface="Arial"/>
              </a:rPr>
              <a:t>state.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42" y="6668820"/>
            <a:ext cx="119126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75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  <a:lnTo>
                  <a:pt x="9143238" y="6857236"/>
                </a:lnTo>
                <a:lnTo>
                  <a:pt x="9143238" y="0"/>
                </a:lnTo>
                <a:close/>
              </a:path>
            </a:pathLst>
          </a:custGeom>
          <a:solidFill>
            <a:srgbClr val="FF9B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0"/>
            <a:ext cx="9143365" cy="6857365"/>
          </a:xfrm>
          <a:custGeom>
            <a:avLst/>
            <a:gdLst/>
            <a:ahLst/>
            <a:cxnLst/>
            <a:rect l="l" t="t" r="r" b="b"/>
            <a:pathLst>
              <a:path w="9143365" h="6857365">
                <a:moveTo>
                  <a:pt x="9143238" y="0"/>
                </a:moveTo>
                <a:lnTo>
                  <a:pt x="0" y="0"/>
                </a:lnTo>
                <a:lnTo>
                  <a:pt x="0" y="685723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84605" y="6644741"/>
            <a:ext cx="1295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92" y="1109472"/>
            <a:ext cx="9131807" cy="4855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363" y="1342644"/>
            <a:ext cx="8653272" cy="419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6313" y="1323594"/>
            <a:ext cx="8691880" cy="4229100"/>
          </a:xfrm>
          <a:custGeom>
            <a:avLst/>
            <a:gdLst/>
            <a:ahLst/>
            <a:cxnLst/>
            <a:rect l="l" t="t" r="r" b="b"/>
            <a:pathLst>
              <a:path w="8691880" h="4229100">
                <a:moveTo>
                  <a:pt x="0" y="4229100"/>
                </a:moveTo>
                <a:lnTo>
                  <a:pt x="8691372" y="4229100"/>
                </a:lnTo>
                <a:lnTo>
                  <a:pt x="8691372" y="0"/>
                </a:lnTo>
                <a:lnTo>
                  <a:pt x="0" y="0"/>
                </a:lnTo>
                <a:lnTo>
                  <a:pt x="0" y="42291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631" y="281940"/>
            <a:ext cx="9006840" cy="6390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99054" y="815721"/>
            <a:ext cx="317944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45" dirty="0"/>
              <a:t>TEACHER</a:t>
            </a:r>
            <a:r>
              <a:rPr sz="3300" spc="40" dirty="0"/>
              <a:t> </a:t>
            </a:r>
            <a:r>
              <a:rPr sz="3300" spc="65" dirty="0"/>
              <a:t>INFO:</a:t>
            </a:r>
            <a:endParaRPr sz="330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latin typeface="Trebuchet MS"/>
                <a:cs typeface="Trebuchet MS"/>
              </a:rPr>
              <a:t>© </a:t>
            </a:r>
            <a:r>
              <a:rPr spc="75" dirty="0"/>
              <a:t>Brain</a:t>
            </a:r>
            <a:r>
              <a:rPr spc="-135" dirty="0"/>
              <a:t> </a:t>
            </a:r>
            <a:r>
              <a:rPr spc="70" dirty="0"/>
              <a:t>Wrinkles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4558" y="1423796"/>
            <a:ext cx="8232775" cy="34982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Arial"/>
                <a:cs typeface="Arial"/>
              </a:rPr>
              <a:t>Print </a:t>
            </a:r>
            <a:r>
              <a:rPr sz="3200" spc="415" dirty="0">
                <a:latin typeface="Arial"/>
                <a:cs typeface="Arial"/>
              </a:rPr>
              <a:t>off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05" dirty="0">
                <a:latin typeface="Arial"/>
                <a:cs typeface="Arial"/>
              </a:rPr>
              <a:t>following </a:t>
            </a:r>
            <a:r>
              <a:rPr sz="3200" spc="-114" dirty="0">
                <a:latin typeface="Arial"/>
                <a:cs typeface="Arial"/>
              </a:rPr>
              <a:t>slide </a:t>
            </a:r>
            <a:r>
              <a:rPr sz="3200" spc="185" dirty="0">
                <a:latin typeface="Arial"/>
                <a:cs typeface="Arial"/>
              </a:rPr>
              <a:t>for </a:t>
            </a:r>
            <a:r>
              <a:rPr sz="3200" spc="-150" dirty="0">
                <a:latin typeface="Arial"/>
                <a:cs typeface="Arial"/>
              </a:rPr>
              <a:t>each</a:t>
            </a:r>
            <a:r>
              <a:rPr sz="3200" spc="-229" dirty="0">
                <a:latin typeface="Arial"/>
                <a:cs typeface="Arial"/>
              </a:rPr>
              <a:t> </a:t>
            </a:r>
            <a:r>
              <a:rPr sz="3200" spc="-40" dirty="0">
                <a:latin typeface="Arial"/>
                <a:cs typeface="Arial"/>
              </a:rPr>
              <a:t>student.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355600" marR="122047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spc="-120" dirty="0">
                <a:latin typeface="Arial"/>
                <a:cs typeface="Arial"/>
              </a:rPr>
              <a:t>They should </a:t>
            </a:r>
            <a:r>
              <a:rPr sz="3200" spc="-25" dirty="0">
                <a:latin typeface="Arial"/>
                <a:cs typeface="Arial"/>
              </a:rPr>
              <a:t>complete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80" dirty="0">
                <a:latin typeface="Arial"/>
                <a:cs typeface="Arial"/>
              </a:rPr>
              <a:t>chart </a:t>
            </a:r>
            <a:r>
              <a:rPr sz="3200" spc="170" dirty="0">
                <a:latin typeface="Arial"/>
                <a:cs typeface="Arial"/>
              </a:rPr>
              <a:t>after  </a:t>
            </a:r>
            <a:r>
              <a:rPr sz="3200" spc="-140" dirty="0">
                <a:latin typeface="Arial"/>
                <a:cs typeface="Arial"/>
              </a:rPr>
              <a:t>discussing </a:t>
            </a:r>
            <a:r>
              <a:rPr sz="3200" spc="90" dirty="0">
                <a:latin typeface="Arial"/>
                <a:cs typeface="Arial"/>
              </a:rPr>
              <a:t>the</a:t>
            </a:r>
            <a:r>
              <a:rPr sz="3200" spc="204" dirty="0">
                <a:latin typeface="Arial"/>
                <a:cs typeface="Arial"/>
              </a:rPr>
              <a:t> </a:t>
            </a:r>
            <a:r>
              <a:rPr sz="3200" spc="-70" dirty="0">
                <a:latin typeface="Arial"/>
                <a:cs typeface="Arial"/>
              </a:rPr>
              <a:t>presentation.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3150">
              <a:latin typeface="Times New Roman"/>
              <a:cs typeface="Times New Roman"/>
            </a:endParaRPr>
          </a:p>
          <a:p>
            <a:pPr marL="355600" marR="294640" indent="-342900">
              <a:lnSpc>
                <a:spcPts val="4210"/>
              </a:lnSpc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210" dirty="0">
                <a:latin typeface="Arial"/>
                <a:cs typeface="Arial"/>
              </a:rPr>
              <a:t>Check </a:t>
            </a:r>
            <a:r>
              <a:rPr sz="3200" spc="-40" dirty="0">
                <a:latin typeface="Arial"/>
                <a:cs typeface="Arial"/>
              </a:rPr>
              <a:t>answers </a:t>
            </a:r>
            <a:r>
              <a:rPr sz="3200" spc="-160" dirty="0">
                <a:latin typeface="Arial"/>
                <a:cs typeface="Arial"/>
              </a:rPr>
              <a:t>as </a:t>
            </a:r>
            <a:r>
              <a:rPr sz="3200" spc="-215" dirty="0">
                <a:latin typeface="Arial"/>
                <a:cs typeface="Arial"/>
              </a:rPr>
              <a:t>a </a:t>
            </a:r>
            <a:r>
              <a:rPr sz="3200" spc="-114" dirty="0">
                <a:latin typeface="Arial"/>
                <a:cs typeface="Arial"/>
              </a:rPr>
              <a:t>class </a:t>
            </a:r>
            <a:r>
              <a:rPr sz="3200" spc="-55" dirty="0">
                <a:latin typeface="Arial"/>
                <a:cs typeface="Arial"/>
              </a:rPr>
              <a:t>when </a:t>
            </a:r>
            <a:r>
              <a:rPr sz="3200" spc="-60" dirty="0">
                <a:latin typeface="Arial"/>
                <a:cs typeface="Arial"/>
              </a:rPr>
              <a:t>finished. </a:t>
            </a:r>
            <a:r>
              <a:rPr sz="3200" spc="705" dirty="0">
                <a:latin typeface="Arial"/>
                <a:cs typeface="Arial"/>
              </a:rPr>
              <a:t>If  </a:t>
            </a:r>
            <a:r>
              <a:rPr sz="3200" spc="10" dirty="0">
                <a:latin typeface="Arial"/>
                <a:cs typeface="Arial"/>
              </a:rPr>
              <a:t>time, </a:t>
            </a:r>
            <a:r>
              <a:rPr sz="3200" spc="-160" dirty="0">
                <a:latin typeface="Arial"/>
                <a:cs typeface="Arial"/>
              </a:rPr>
              <a:t>have </a:t>
            </a:r>
            <a:r>
              <a:rPr sz="3200" spc="20" dirty="0">
                <a:latin typeface="Arial"/>
                <a:cs typeface="Arial"/>
              </a:rPr>
              <a:t>students </a:t>
            </a:r>
            <a:r>
              <a:rPr sz="3200" spc="-75" dirty="0">
                <a:latin typeface="Arial"/>
                <a:cs typeface="Arial"/>
              </a:rPr>
              <a:t>color </a:t>
            </a:r>
            <a:r>
              <a:rPr sz="3200" spc="85" dirty="0">
                <a:latin typeface="Arial"/>
                <a:cs typeface="Arial"/>
              </a:rPr>
              <a:t>their</a:t>
            </a:r>
            <a:r>
              <a:rPr sz="3200" spc="370" dirty="0">
                <a:latin typeface="Arial"/>
                <a:cs typeface="Arial"/>
              </a:rPr>
              <a:t> </a:t>
            </a:r>
            <a:r>
              <a:rPr sz="3200" spc="-50" dirty="0">
                <a:latin typeface="Arial"/>
                <a:cs typeface="Arial"/>
              </a:rPr>
              <a:t>pictures</a:t>
            </a:r>
            <a:r>
              <a:rPr sz="3600" spc="-50" dirty="0">
                <a:latin typeface="Arial"/>
                <a:cs typeface="Arial"/>
              </a:rPr>
              <a:t>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9055" y="114300"/>
            <a:ext cx="2043683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2335" y="124587"/>
            <a:ext cx="1997036" cy="421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30651" y="114300"/>
            <a:ext cx="5120640" cy="467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54031" y="124587"/>
            <a:ext cx="5073892" cy="4217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9841" y="914272"/>
          <a:ext cx="8959850" cy="5719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7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8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2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7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150" dirty="0">
                          <a:latin typeface="Times New Roman"/>
                          <a:cs typeface="Times New Roman"/>
                        </a:rPr>
                        <a:t>Location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752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165" dirty="0">
                          <a:latin typeface="Times New Roman"/>
                          <a:cs typeface="Times New Roman"/>
                        </a:rPr>
                        <a:t>Climate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175" dirty="0">
                          <a:latin typeface="Times New Roman"/>
                          <a:cs typeface="Times New Roman"/>
                        </a:rPr>
                        <a:t>Resources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16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185" dirty="0">
                          <a:latin typeface="Times New Roman"/>
                          <a:cs typeface="Times New Roman"/>
                        </a:rPr>
                        <a:t>Features </a:t>
                      </a:r>
                      <a:r>
                        <a:rPr sz="1200" spc="-85" dirty="0">
                          <a:latin typeface="Times New Roman"/>
                          <a:cs typeface="Times New Roman"/>
                        </a:rPr>
                        <a:t>&amp;</a:t>
                      </a:r>
                      <a:r>
                        <a:rPr sz="1200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170" dirty="0">
                          <a:latin typeface="Times New Roman"/>
                          <a:cs typeface="Times New Roman"/>
                        </a:rPr>
                        <a:t>Facts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 marL="439420" marR="220979" indent="-198120">
                        <a:lnSpc>
                          <a:spcPct val="100000"/>
                        </a:lnSpc>
                        <a:spcBef>
                          <a:spcPts val="1750"/>
                        </a:spcBef>
                      </a:pPr>
                      <a:r>
                        <a:rPr sz="1800" i="1" spc="-5" dirty="0">
                          <a:latin typeface="Times New Roman"/>
                          <a:cs typeface="Times New Roman"/>
                        </a:rPr>
                        <a:t>Appala</a:t>
                      </a:r>
                      <a:r>
                        <a:rPr sz="1800" i="1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800" i="1" dirty="0">
                          <a:latin typeface="Times New Roman"/>
                          <a:cs typeface="Times New Roman"/>
                        </a:rPr>
                        <a:t>hi</a:t>
                      </a:r>
                      <a:r>
                        <a:rPr sz="1800" i="1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800" i="1" dirty="0">
                          <a:latin typeface="Times New Roman"/>
                          <a:cs typeface="Times New Roman"/>
                        </a:rPr>
                        <a:t>n  </a:t>
                      </a:r>
                      <a:r>
                        <a:rPr sz="1800" i="1" spc="-180" dirty="0">
                          <a:latin typeface="Times New Roman"/>
                          <a:cs typeface="Times New Roman"/>
                        </a:rPr>
                        <a:t>Plateau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222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800" i="1" spc="-140" dirty="0">
                          <a:latin typeface="Times New Roman"/>
                          <a:cs typeface="Times New Roman"/>
                        </a:rPr>
                        <a:t>Blue</a:t>
                      </a:r>
                      <a:r>
                        <a:rPr sz="1800" i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204" dirty="0">
                          <a:latin typeface="Times New Roman"/>
                          <a:cs typeface="Times New Roman"/>
                        </a:rPr>
                        <a:t>Ridge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800" i="1" spc="-165" dirty="0">
                          <a:latin typeface="Times New Roman"/>
                          <a:cs typeface="Times New Roman"/>
                        </a:rPr>
                        <a:t>Valley</a:t>
                      </a:r>
                      <a:r>
                        <a:rPr sz="1800" i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705" dirty="0">
                          <a:latin typeface="Times New Roman"/>
                          <a:cs typeface="Times New Roman"/>
                        </a:rPr>
                        <a:t>&amp;</a:t>
                      </a:r>
                      <a:r>
                        <a:rPr sz="1800" i="1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204" dirty="0">
                          <a:latin typeface="Times New Roman"/>
                          <a:cs typeface="Times New Roman"/>
                        </a:rPr>
                        <a:t>Ridge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i="1" spc="-210" dirty="0">
                          <a:latin typeface="Times New Roman"/>
                          <a:cs typeface="Times New Roman"/>
                        </a:rPr>
                        <a:t>Piedmont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9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i="1" spc="-190" dirty="0">
                          <a:latin typeface="Times New Roman"/>
                          <a:cs typeface="Times New Roman"/>
                        </a:rPr>
                        <a:t>Coastal</a:t>
                      </a:r>
                      <a:r>
                        <a:rPr sz="1800" i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155" dirty="0">
                          <a:latin typeface="Times New Roman"/>
                          <a:cs typeface="Times New Roman"/>
                        </a:rPr>
                        <a:t>Plain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latin typeface="Trebuchet MS"/>
                <a:cs typeface="Trebuchet MS"/>
              </a:rPr>
              <a:t>© </a:t>
            </a:r>
            <a:r>
              <a:rPr spc="75" dirty="0"/>
              <a:t>Brain</a:t>
            </a:r>
            <a:r>
              <a:rPr spc="-135" dirty="0"/>
              <a:t> </a:t>
            </a:r>
            <a:r>
              <a:rPr spc="70" dirty="0"/>
              <a:t>Wrinkles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99415" y="590803"/>
            <a:ext cx="62858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0" dirty="0">
                <a:latin typeface="Arial"/>
                <a:cs typeface="Arial"/>
              </a:rPr>
              <a:t>Directions</a:t>
            </a:r>
            <a:r>
              <a:rPr sz="1200" spc="-90" dirty="0">
                <a:latin typeface="Arial"/>
                <a:cs typeface="Arial"/>
              </a:rPr>
              <a:t>: </a:t>
            </a:r>
            <a:r>
              <a:rPr sz="1200" spc="-35" dirty="0">
                <a:latin typeface="Arial"/>
                <a:cs typeface="Arial"/>
              </a:rPr>
              <a:t>Complete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25" dirty="0">
                <a:latin typeface="Arial"/>
                <a:cs typeface="Arial"/>
              </a:rPr>
              <a:t>chart </a:t>
            </a:r>
            <a:r>
              <a:rPr sz="1200" spc="-45" dirty="0">
                <a:latin typeface="Arial"/>
                <a:cs typeface="Arial"/>
              </a:rPr>
              <a:t>below </a:t>
            </a:r>
            <a:r>
              <a:rPr sz="1200" spc="20" dirty="0">
                <a:latin typeface="Arial"/>
                <a:cs typeface="Arial"/>
              </a:rPr>
              <a:t>with </a:t>
            </a:r>
            <a:r>
              <a:rPr sz="1200" spc="-10" dirty="0">
                <a:latin typeface="Arial"/>
                <a:cs typeface="Arial"/>
              </a:rPr>
              <a:t>information </a:t>
            </a:r>
            <a:r>
              <a:rPr sz="1200" spc="35" dirty="0">
                <a:latin typeface="Arial"/>
                <a:cs typeface="Arial"/>
              </a:rPr>
              <a:t>that </a:t>
            </a:r>
            <a:r>
              <a:rPr sz="1200" spc="-60" dirty="0">
                <a:latin typeface="Arial"/>
                <a:cs typeface="Arial"/>
              </a:rPr>
              <a:t>you </a:t>
            </a:r>
            <a:r>
              <a:rPr sz="1200" spc="-30" dirty="0">
                <a:latin typeface="Arial"/>
                <a:cs typeface="Arial"/>
              </a:rPr>
              <a:t>learned </a:t>
            </a:r>
            <a:r>
              <a:rPr sz="1200" spc="-45" dirty="0">
                <a:latin typeface="Arial"/>
                <a:cs typeface="Arial"/>
              </a:rPr>
              <a:t>during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spc="229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presentation</a:t>
            </a:r>
            <a:r>
              <a:rPr sz="900" spc="-15" dirty="0">
                <a:latin typeface="Times New Roman"/>
                <a:cs typeface="Times New Roman"/>
              </a:rPr>
              <a:t>.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2336" y="114300"/>
            <a:ext cx="2042160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5043" y="124587"/>
            <a:ext cx="1997100" cy="421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3932" y="114300"/>
            <a:ext cx="5119116" cy="467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26694" y="124587"/>
            <a:ext cx="5074001" cy="4217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85531" y="121920"/>
            <a:ext cx="784859" cy="381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07756" y="132461"/>
            <a:ext cx="739647" cy="3348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99415" y="590803"/>
            <a:ext cx="62858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0" dirty="0">
                <a:latin typeface="Arial"/>
                <a:cs typeface="Arial"/>
              </a:rPr>
              <a:t>Directions</a:t>
            </a:r>
            <a:r>
              <a:rPr sz="1200" spc="-90" dirty="0">
                <a:latin typeface="Arial"/>
                <a:cs typeface="Arial"/>
              </a:rPr>
              <a:t>: </a:t>
            </a:r>
            <a:r>
              <a:rPr sz="1200" spc="-35" dirty="0">
                <a:latin typeface="Arial"/>
                <a:cs typeface="Arial"/>
              </a:rPr>
              <a:t>Complete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25" dirty="0">
                <a:latin typeface="Arial"/>
                <a:cs typeface="Arial"/>
              </a:rPr>
              <a:t>chart </a:t>
            </a:r>
            <a:r>
              <a:rPr sz="1200" spc="-45" dirty="0">
                <a:latin typeface="Arial"/>
                <a:cs typeface="Arial"/>
              </a:rPr>
              <a:t>below </a:t>
            </a:r>
            <a:r>
              <a:rPr sz="1200" spc="20" dirty="0">
                <a:latin typeface="Arial"/>
                <a:cs typeface="Arial"/>
              </a:rPr>
              <a:t>with </a:t>
            </a:r>
            <a:r>
              <a:rPr sz="1200" spc="-10" dirty="0">
                <a:latin typeface="Arial"/>
                <a:cs typeface="Arial"/>
              </a:rPr>
              <a:t>information </a:t>
            </a:r>
            <a:r>
              <a:rPr sz="1200" spc="35" dirty="0">
                <a:latin typeface="Arial"/>
                <a:cs typeface="Arial"/>
              </a:rPr>
              <a:t>that </a:t>
            </a:r>
            <a:r>
              <a:rPr sz="1200" spc="-60" dirty="0">
                <a:latin typeface="Arial"/>
                <a:cs typeface="Arial"/>
              </a:rPr>
              <a:t>you </a:t>
            </a:r>
            <a:r>
              <a:rPr sz="1200" spc="-30" dirty="0">
                <a:latin typeface="Arial"/>
                <a:cs typeface="Arial"/>
              </a:rPr>
              <a:t>learned </a:t>
            </a:r>
            <a:r>
              <a:rPr sz="1200" spc="-45" dirty="0">
                <a:latin typeface="Arial"/>
                <a:cs typeface="Arial"/>
              </a:rPr>
              <a:t>during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spc="229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presentation</a:t>
            </a:r>
            <a:r>
              <a:rPr sz="900" spc="-15" dirty="0">
                <a:latin typeface="Times New Roman"/>
                <a:cs typeface="Times New Roman"/>
              </a:rPr>
              <a:t>.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latin typeface="Trebuchet MS"/>
                <a:cs typeface="Trebuchet MS"/>
              </a:rPr>
              <a:t>© </a:t>
            </a:r>
            <a:r>
              <a:rPr spc="75" dirty="0"/>
              <a:t>Brain</a:t>
            </a:r>
            <a:r>
              <a:rPr spc="-135" dirty="0"/>
              <a:t> </a:t>
            </a:r>
            <a:r>
              <a:rPr spc="70" dirty="0"/>
              <a:t>Wrinkles</a:t>
            </a: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89842" y="835786"/>
          <a:ext cx="8973185" cy="57981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9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4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917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3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98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150" dirty="0">
                          <a:latin typeface="Times New Roman"/>
                          <a:cs typeface="Times New Roman"/>
                        </a:rPr>
                        <a:t>Location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94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165" dirty="0">
                          <a:latin typeface="Times New Roman"/>
                          <a:cs typeface="Times New Roman"/>
                        </a:rPr>
                        <a:t>Climate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98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175" dirty="0">
                          <a:latin typeface="Times New Roman"/>
                          <a:cs typeface="Times New Roman"/>
                        </a:rPr>
                        <a:t>Resources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549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spc="185" dirty="0">
                          <a:latin typeface="Times New Roman"/>
                          <a:cs typeface="Times New Roman"/>
                        </a:rPr>
                        <a:t>Features </a:t>
                      </a:r>
                      <a:r>
                        <a:rPr sz="1200" spc="-85" dirty="0">
                          <a:latin typeface="Times New Roman"/>
                          <a:cs typeface="Times New Roman"/>
                        </a:rPr>
                        <a:t>&amp;</a:t>
                      </a:r>
                      <a:r>
                        <a:rPr sz="1200" spc="-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170" dirty="0">
                          <a:latin typeface="Times New Roman"/>
                          <a:cs typeface="Times New Roman"/>
                        </a:rPr>
                        <a:t>Facts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marL="440690" marR="221615" indent="-19812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800" i="1" spc="-5" dirty="0">
                          <a:latin typeface="Times New Roman"/>
                          <a:cs typeface="Times New Roman"/>
                        </a:rPr>
                        <a:t>Appala</a:t>
                      </a:r>
                      <a:r>
                        <a:rPr sz="1800" i="1" spc="-1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800" i="1" dirty="0">
                          <a:latin typeface="Times New Roman"/>
                          <a:cs typeface="Times New Roman"/>
                        </a:rPr>
                        <a:t>hi</a:t>
                      </a:r>
                      <a:r>
                        <a:rPr sz="1800" i="1" spc="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800" i="1" dirty="0">
                          <a:latin typeface="Times New Roman"/>
                          <a:cs typeface="Times New Roman"/>
                        </a:rPr>
                        <a:t>n  </a:t>
                      </a:r>
                      <a:r>
                        <a:rPr sz="1800" i="1" spc="-180" dirty="0">
                          <a:latin typeface="Times New Roman"/>
                          <a:cs typeface="Times New Roman"/>
                        </a:rPr>
                        <a:t>Plateau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1587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4930" marR="217804">
                        <a:lnSpc>
                          <a:spcPct val="100000"/>
                        </a:lnSpc>
                      </a:pP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Northwest </a:t>
                      </a:r>
                      <a:r>
                        <a:rPr sz="900" spc="1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corner</a:t>
                      </a:r>
                      <a:r>
                        <a:rPr sz="900" spc="-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  </a:t>
                      </a:r>
                      <a:r>
                        <a:rPr sz="900" spc="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GA </a:t>
                      </a:r>
                      <a:r>
                        <a:rPr sz="900" spc="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(Dade</a:t>
                      </a:r>
                      <a:r>
                        <a:rPr sz="900" spc="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County)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27686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Summer </a:t>
                      </a:r>
                      <a:r>
                        <a:rPr sz="9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70</a:t>
                      </a:r>
                      <a:r>
                        <a:rPr sz="900" spc="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1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degrees 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Winter </a:t>
                      </a:r>
                      <a:r>
                        <a:rPr sz="9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40</a:t>
                      </a:r>
                      <a:r>
                        <a:rPr sz="900" spc="3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1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degrees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1778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Not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good </a:t>
                      </a:r>
                      <a:r>
                        <a:rPr sz="900" spc="10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for </a:t>
                      </a: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farming;  </a:t>
                      </a:r>
                      <a:r>
                        <a:rPr sz="900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past </a:t>
                      </a:r>
                      <a:r>
                        <a:rPr sz="900" spc="3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= </a:t>
                      </a:r>
                      <a:r>
                        <a:rPr sz="900" spc="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coal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iron</a:t>
                      </a:r>
                      <a:r>
                        <a:rPr sz="900" spc="-114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1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ore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438784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Smallest region;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Sand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Mountain </a:t>
                      </a:r>
                      <a:r>
                        <a:rPr sz="900" spc="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&amp; </a:t>
                      </a:r>
                      <a:r>
                        <a:rPr sz="900" spc="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Lookout 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Mountain </a:t>
                      </a:r>
                      <a:r>
                        <a:rPr sz="900" spc="1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are</a:t>
                      </a:r>
                      <a:r>
                        <a:rPr sz="900" spc="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here;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4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3050">
                        <a:latin typeface="Times New Roman"/>
                        <a:cs typeface="Times New Roman"/>
                      </a:endParaRPr>
                    </a:p>
                    <a:p>
                      <a:pPr marL="311150">
                        <a:lnSpc>
                          <a:spcPct val="100000"/>
                        </a:lnSpc>
                      </a:pPr>
                      <a:r>
                        <a:rPr sz="1800" i="1" spc="-140" dirty="0">
                          <a:latin typeface="Times New Roman"/>
                          <a:cs typeface="Times New Roman"/>
                        </a:rPr>
                        <a:t>Blue</a:t>
                      </a:r>
                      <a:r>
                        <a:rPr sz="1800" i="1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204" dirty="0">
                          <a:latin typeface="Times New Roman"/>
                          <a:cs typeface="Times New Roman"/>
                        </a:rPr>
                        <a:t>Ridge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4930" marR="1085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Northeast </a:t>
                      </a:r>
                      <a:r>
                        <a:rPr sz="900" spc="1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corner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  </a:t>
                      </a:r>
                      <a:r>
                        <a:rPr sz="900" spc="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GA; </a:t>
                      </a:r>
                      <a:r>
                        <a:rPr sz="900" spc="10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southern </a:t>
                      </a:r>
                      <a:r>
                        <a:rPr sz="900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part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  </a:t>
                      </a:r>
                      <a:r>
                        <a:rPr sz="900" spc="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Appalachian</a:t>
                      </a:r>
                      <a:r>
                        <a:rPr sz="900" spc="4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Mountains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220979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Receives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most</a:t>
                      </a:r>
                      <a:r>
                        <a:rPr sz="900" spc="-5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5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rainfall;  </a:t>
                      </a:r>
                      <a:r>
                        <a:rPr sz="900" spc="10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summer </a:t>
                      </a:r>
                      <a:r>
                        <a:rPr sz="9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69 </a:t>
                      </a:r>
                      <a:r>
                        <a:rPr sz="900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degrees;  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winter </a:t>
                      </a:r>
                      <a:r>
                        <a:rPr sz="9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sz="900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45</a:t>
                      </a:r>
                      <a:r>
                        <a:rPr sz="900" spc="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1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degrees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8636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10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Scenery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outdoor  </a:t>
                      </a:r>
                      <a:r>
                        <a:rPr sz="900" spc="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activities </a:t>
                      </a:r>
                      <a:r>
                        <a:rPr sz="900" spc="1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attract</a:t>
                      </a:r>
                      <a:r>
                        <a:rPr sz="9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tourists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4930" marR="168275">
                        <a:lnSpc>
                          <a:spcPct val="100000"/>
                        </a:lnSpc>
                      </a:pPr>
                      <a:r>
                        <a:rPr sz="900" spc="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;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not much agriculture  </a:t>
                      </a:r>
                      <a:r>
                        <a:rPr sz="900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other 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than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apples,  </a:t>
                      </a:r>
                      <a:r>
                        <a:rPr sz="900" spc="10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grapes, </a:t>
                      </a:r>
                      <a:r>
                        <a:rPr sz="900" spc="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&amp; </a:t>
                      </a:r>
                      <a:r>
                        <a:rPr sz="900" spc="10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900" spc="-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veggies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900" spc="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Contains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Blue </a:t>
                      </a:r>
                      <a:r>
                        <a:rPr sz="900" spc="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Ridge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Mountains;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Brasstown</a:t>
                      </a:r>
                      <a:r>
                        <a:rPr sz="900" spc="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5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Bald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4930" marR="3067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sz="900" spc="3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GA’s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highest </a:t>
                      </a:r>
                      <a:r>
                        <a:rPr sz="900" spc="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point; </a:t>
                      </a:r>
                      <a:r>
                        <a:rPr sz="900" spc="5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Amicalola Falls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(highest 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waterfall </a:t>
                      </a:r>
                      <a:r>
                        <a:rPr sz="900" spc="1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east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900" spc="4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Mississippi); </a:t>
                      </a:r>
                      <a:r>
                        <a:rPr sz="900" spc="4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Tallulah</a:t>
                      </a:r>
                      <a:r>
                        <a:rPr sz="900" spc="-10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Gorge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5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R="166370" algn="r">
                        <a:lnSpc>
                          <a:spcPct val="100000"/>
                        </a:lnSpc>
                      </a:pPr>
                      <a:r>
                        <a:rPr sz="1800" i="1" spc="-165" dirty="0">
                          <a:latin typeface="Times New Roman"/>
                          <a:cs typeface="Times New Roman"/>
                        </a:rPr>
                        <a:t>Valley</a:t>
                      </a:r>
                      <a:r>
                        <a:rPr sz="1800" i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705" dirty="0">
                          <a:latin typeface="Times New Roman"/>
                          <a:cs typeface="Times New Roman"/>
                        </a:rPr>
                        <a:t>&amp;</a:t>
                      </a:r>
                      <a:r>
                        <a:rPr sz="1800" i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204" dirty="0">
                          <a:latin typeface="Times New Roman"/>
                          <a:cs typeface="Times New Roman"/>
                        </a:rPr>
                        <a:t>Ridge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4930" marR="276860" algn="just">
                        <a:lnSpc>
                          <a:spcPct val="100000"/>
                        </a:lnSpc>
                      </a:pP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Northwest</a:t>
                      </a:r>
                      <a:r>
                        <a:rPr sz="900" spc="-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Georgia;  </a:t>
                      </a:r>
                      <a:r>
                        <a:rPr sz="900" spc="1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east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900" spc="-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Appalachian 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Plateau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539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Same </a:t>
                      </a:r>
                      <a:r>
                        <a:rPr sz="900" spc="1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as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Blue </a:t>
                      </a:r>
                      <a:r>
                        <a:rPr sz="900" spc="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Ridge </a:t>
                      </a:r>
                      <a:r>
                        <a:rPr sz="9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900" spc="-15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less 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rainfall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971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Mining,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farming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(corn,  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soybeans,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wheat,</a:t>
                      </a:r>
                      <a:r>
                        <a:rPr sz="900" spc="-4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cotton, 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apples, etc.),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900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beef 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cattle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2844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3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High, </a:t>
                      </a:r>
                      <a:r>
                        <a:rPr sz="900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narrow </a:t>
                      </a:r>
                      <a:r>
                        <a:rPr sz="900" spc="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mountain 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ridges </a:t>
                      </a: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with </a:t>
                      </a:r>
                      <a:r>
                        <a:rPr sz="900" spc="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valleys  </a:t>
                      </a:r>
                      <a:r>
                        <a:rPr sz="900" spc="10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between; </a:t>
                      </a:r>
                      <a:r>
                        <a:rPr sz="900" spc="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elevation </a:t>
                      </a:r>
                      <a:r>
                        <a:rPr sz="900" spc="114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between </a:t>
                      </a: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700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900" spc="-14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4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1600 </a:t>
                      </a:r>
                      <a:r>
                        <a:rPr sz="900" spc="1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feet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04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3050">
                        <a:latin typeface="Times New Roman"/>
                        <a:cs typeface="Times New Roman"/>
                      </a:endParaRPr>
                    </a:p>
                    <a:p>
                      <a:pPr marL="3797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i="1" spc="-210" dirty="0">
                          <a:latin typeface="Times New Roman"/>
                          <a:cs typeface="Times New Roman"/>
                        </a:rPr>
                        <a:t>Piedmont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</a:pP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Central region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900" spc="-3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GA;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</a:pP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30%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900" spc="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land</a:t>
                      </a:r>
                      <a:r>
                        <a:rPr sz="900" spc="-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1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area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5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Similar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Coastal</a:t>
                      </a:r>
                      <a:r>
                        <a:rPr sz="900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4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Plain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844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Granite,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marble, </a:t>
                      </a:r>
                      <a:r>
                        <a:rPr sz="900" spc="1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red </a:t>
                      </a:r>
                      <a:r>
                        <a:rPr sz="900" spc="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clay 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Important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region </a:t>
                      </a:r>
                      <a:r>
                        <a:rPr sz="900" spc="10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for 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agriculture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(corn,  </a:t>
                      </a:r>
                      <a:r>
                        <a:rPr sz="900" spc="10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peaches,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wheat,  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soybeans, cattle,</a:t>
                      </a:r>
                      <a:r>
                        <a:rPr sz="900" spc="-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poultry)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2482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Low </a:t>
                      </a:r>
                      <a:r>
                        <a:rPr sz="900" spc="4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rolling </a:t>
                      </a:r>
                      <a:r>
                        <a:rPr sz="900" spc="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hills; </a:t>
                      </a:r>
                      <a:r>
                        <a:rPr sz="900" spc="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50%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900" spc="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population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lives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here;  </a:t>
                      </a:r>
                      <a:r>
                        <a:rPr sz="900" spc="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lots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900" spc="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industry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5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R="196215" algn="r">
                        <a:lnSpc>
                          <a:spcPct val="100000"/>
                        </a:lnSpc>
                      </a:pPr>
                      <a:r>
                        <a:rPr sz="1800" i="1" spc="-190" dirty="0">
                          <a:latin typeface="Times New Roman"/>
                          <a:cs typeface="Times New Roman"/>
                        </a:rPr>
                        <a:t>Coastal</a:t>
                      </a:r>
                      <a:r>
                        <a:rPr sz="1800" i="1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155" dirty="0">
                          <a:latin typeface="Times New Roman"/>
                          <a:cs typeface="Times New Roman"/>
                        </a:rPr>
                        <a:t>Plain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8382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Largest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region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(60%</a:t>
                      </a:r>
                      <a:r>
                        <a:rPr sz="900" spc="-114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 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state);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begins </a:t>
                      </a:r>
                      <a:r>
                        <a:rPr sz="900" spc="114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at </a:t>
                      </a:r>
                      <a:r>
                        <a:rPr sz="900" spc="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Fall 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Line </a:t>
                      </a:r>
                      <a:r>
                        <a:rPr sz="900" spc="10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900" spc="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Florida,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and  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from </a:t>
                      </a:r>
                      <a:r>
                        <a:rPr sz="900" spc="12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east </a:t>
                      </a:r>
                      <a:r>
                        <a:rPr sz="900" spc="114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coast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to  </a:t>
                      </a: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Alabama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1085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More </a:t>
                      </a:r>
                      <a:r>
                        <a:rPr sz="900" spc="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humid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900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tropical; 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long, 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hot </a:t>
                      </a:r>
                      <a:r>
                        <a:rPr sz="900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summers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and  </a:t>
                      </a:r>
                      <a:r>
                        <a:rPr sz="900" spc="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mild</a:t>
                      </a:r>
                      <a:r>
                        <a:rPr sz="900" spc="3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winters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 marR="61594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Good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farmland </a:t>
                      </a:r>
                      <a:r>
                        <a:rPr sz="900" spc="3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= </a:t>
                      </a:r>
                      <a:r>
                        <a:rPr sz="900" spc="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majority 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state’s </a:t>
                      </a:r>
                      <a:r>
                        <a:rPr sz="900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crops</a:t>
                      </a:r>
                      <a:r>
                        <a:rPr sz="900" spc="-6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9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(peanuts,  </a:t>
                      </a: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onions,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pecans, </a:t>
                      </a: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onions,  </a:t>
                      </a:r>
                      <a:r>
                        <a:rPr sz="900" spc="7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etc.);</a:t>
                      </a:r>
                      <a:r>
                        <a:rPr sz="900" spc="4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8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tourism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900" spc="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100 </a:t>
                      </a:r>
                      <a:r>
                        <a:rPr sz="900" spc="6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miles </a:t>
                      </a:r>
                      <a:r>
                        <a:rPr sz="900" spc="8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900" spc="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coast; </a:t>
                      </a:r>
                      <a:r>
                        <a:rPr sz="900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barrier </a:t>
                      </a:r>
                      <a:r>
                        <a:rPr sz="900" spc="7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islands </a:t>
                      </a:r>
                      <a:r>
                        <a:rPr sz="900" spc="1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are</a:t>
                      </a:r>
                      <a:r>
                        <a:rPr sz="900" spc="-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00" spc="12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here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631" y="281940"/>
            <a:ext cx="9006840" cy="6390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18869" y="815721"/>
            <a:ext cx="614616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45" dirty="0"/>
              <a:t>TEACHER </a:t>
            </a:r>
            <a:r>
              <a:rPr sz="3300" spc="65" dirty="0"/>
              <a:t>INFO: </a:t>
            </a:r>
            <a:r>
              <a:rPr sz="3300" spc="390" dirty="0"/>
              <a:t>Regions</a:t>
            </a:r>
            <a:r>
              <a:rPr sz="3300" spc="270" dirty="0"/>
              <a:t> </a:t>
            </a:r>
            <a:r>
              <a:rPr sz="3300" spc="685" dirty="0"/>
              <a:t>ftap</a:t>
            </a:r>
            <a:endParaRPr sz="330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latin typeface="Trebuchet MS"/>
                <a:cs typeface="Trebuchet MS"/>
              </a:rPr>
              <a:t>© </a:t>
            </a:r>
            <a:r>
              <a:rPr spc="75" dirty="0"/>
              <a:t>Brain</a:t>
            </a:r>
            <a:r>
              <a:rPr spc="-135" dirty="0"/>
              <a:t> </a:t>
            </a:r>
            <a:r>
              <a:rPr spc="70" dirty="0"/>
              <a:t>Wrinkles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4558" y="1423796"/>
            <a:ext cx="8348345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6256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Arial"/>
                <a:cs typeface="Arial"/>
              </a:rPr>
              <a:t>Print </a:t>
            </a:r>
            <a:r>
              <a:rPr sz="3200" spc="415" dirty="0">
                <a:latin typeface="Arial"/>
                <a:cs typeface="Arial"/>
              </a:rPr>
              <a:t>off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80" dirty="0">
                <a:latin typeface="Arial"/>
                <a:cs typeface="Arial"/>
              </a:rPr>
              <a:t>Georgia’s </a:t>
            </a:r>
            <a:r>
              <a:rPr sz="3200" spc="-235" dirty="0">
                <a:latin typeface="Arial"/>
                <a:cs typeface="Arial"/>
              </a:rPr>
              <a:t>Regions </a:t>
            </a:r>
            <a:r>
              <a:rPr sz="3200" spc="-25" dirty="0">
                <a:latin typeface="Arial"/>
                <a:cs typeface="Arial"/>
              </a:rPr>
              <a:t>map </a:t>
            </a:r>
            <a:r>
              <a:rPr sz="3200" spc="180" dirty="0">
                <a:latin typeface="Arial"/>
                <a:cs typeface="Arial"/>
              </a:rPr>
              <a:t>for </a:t>
            </a:r>
            <a:r>
              <a:rPr sz="3200" spc="-150" dirty="0">
                <a:latin typeface="Arial"/>
                <a:cs typeface="Arial"/>
              </a:rPr>
              <a:t>each  </a:t>
            </a:r>
            <a:r>
              <a:rPr sz="3200" spc="-40" dirty="0">
                <a:latin typeface="Arial"/>
                <a:cs typeface="Arial"/>
              </a:rPr>
              <a:t>student. </a:t>
            </a:r>
            <a:r>
              <a:rPr sz="3200" spc="-50" dirty="0">
                <a:latin typeface="Arial"/>
                <a:cs typeface="Arial"/>
              </a:rPr>
              <a:t>(There </a:t>
            </a:r>
            <a:r>
              <a:rPr sz="3200" spc="-30" dirty="0">
                <a:latin typeface="Arial"/>
                <a:cs typeface="Arial"/>
              </a:rPr>
              <a:t>are</a:t>
            </a:r>
            <a:r>
              <a:rPr sz="3200" spc="145" dirty="0">
                <a:latin typeface="Arial"/>
                <a:cs typeface="Arial"/>
              </a:rPr>
              <a:t> </a:t>
            </a:r>
            <a:r>
              <a:rPr sz="3200" spc="45" dirty="0">
                <a:latin typeface="Arial"/>
                <a:cs typeface="Arial"/>
              </a:rPr>
              <a:t>two-per-page.)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20" dirty="0">
                <a:latin typeface="Arial"/>
                <a:cs typeface="Arial"/>
              </a:rPr>
              <a:t>students </a:t>
            </a:r>
            <a:r>
              <a:rPr sz="3200" spc="-75" dirty="0">
                <a:latin typeface="Arial"/>
                <a:cs typeface="Arial"/>
              </a:rPr>
              <a:t>will </a:t>
            </a:r>
            <a:r>
              <a:rPr sz="3200" spc="-135" dirty="0">
                <a:latin typeface="Arial"/>
                <a:cs typeface="Arial"/>
              </a:rPr>
              <a:t>label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75" dirty="0">
                <a:latin typeface="Arial"/>
                <a:cs typeface="Arial"/>
              </a:rPr>
              <a:t>color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5" dirty="0">
                <a:latin typeface="Arial"/>
                <a:cs typeface="Arial"/>
              </a:rPr>
              <a:t>5 </a:t>
            </a:r>
            <a:r>
              <a:rPr sz="3200" spc="-114" dirty="0">
                <a:latin typeface="Arial"/>
                <a:cs typeface="Arial"/>
              </a:rPr>
              <a:t>regions  </a:t>
            </a:r>
            <a:r>
              <a:rPr sz="3200" spc="-195" dirty="0">
                <a:latin typeface="Arial"/>
                <a:cs typeface="Arial"/>
              </a:rPr>
              <a:t>on </a:t>
            </a:r>
            <a:r>
              <a:rPr sz="3200" spc="90" dirty="0">
                <a:latin typeface="Arial"/>
                <a:cs typeface="Arial"/>
              </a:rPr>
              <a:t>the</a:t>
            </a:r>
            <a:r>
              <a:rPr sz="3200" spc="-420" dirty="0">
                <a:latin typeface="Arial"/>
                <a:cs typeface="Arial"/>
              </a:rPr>
              <a:t> </a:t>
            </a:r>
            <a:r>
              <a:rPr sz="3200" spc="-150" dirty="0">
                <a:latin typeface="Arial"/>
                <a:cs typeface="Arial"/>
              </a:rPr>
              <a:t>map.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4572000" h="6858000">
                <a:moveTo>
                  <a:pt x="0" y="6858000"/>
                </a:moveTo>
                <a:lnTo>
                  <a:pt x="4572000" y="6858000"/>
                </a:lnTo>
                <a:lnTo>
                  <a:pt x="457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650" y="66293"/>
            <a:ext cx="473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10" dirty="0">
                <a:latin typeface="Times New Roman"/>
                <a:cs typeface="Times New Roman"/>
              </a:rPr>
              <a:t>Name</a:t>
            </a:r>
            <a:r>
              <a:rPr sz="750" dirty="0">
                <a:solidFill>
                  <a:srgbClr val="7E7E7E"/>
                </a:solidFill>
                <a:latin typeface="Times New Roman"/>
                <a:cs typeface="Times New Roman"/>
              </a:rPr>
              <a:t>: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9100" y="256031"/>
            <a:ext cx="3657600" cy="434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3349" y="269113"/>
            <a:ext cx="3602583" cy="380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9687" y="694182"/>
            <a:ext cx="4082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95" dirty="0">
                <a:latin typeface="Arial"/>
                <a:cs typeface="Arial"/>
              </a:rPr>
              <a:t>Directions: </a:t>
            </a:r>
            <a:r>
              <a:rPr sz="1200" spc="-50" dirty="0">
                <a:latin typeface="Arial"/>
                <a:cs typeface="Arial"/>
              </a:rPr>
              <a:t>Label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45" dirty="0">
                <a:latin typeface="Arial"/>
                <a:cs typeface="Arial"/>
              </a:rPr>
              <a:t>following </a:t>
            </a:r>
            <a:r>
              <a:rPr sz="1200" spc="-50" dirty="0">
                <a:latin typeface="Arial"/>
                <a:cs typeface="Arial"/>
              </a:rPr>
              <a:t>regions </a:t>
            </a:r>
            <a:r>
              <a:rPr sz="1200" spc="-80" dirty="0">
                <a:latin typeface="Arial"/>
                <a:cs typeface="Arial"/>
              </a:rPr>
              <a:t>on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60" dirty="0">
                <a:latin typeface="Arial"/>
                <a:cs typeface="Arial"/>
              </a:rPr>
              <a:t>map. </a:t>
            </a:r>
            <a:r>
              <a:rPr sz="1200" spc="-35" dirty="0">
                <a:latin typeface="Arial"/>
                <a:cs typeface="Arial"/>
              </a:rPr>
              <a:t>Lightly </a:t>
            </a:r>
            <a:r>
              <a:rPr sz="1200" spc="-30" dirty="0">
                <a:latin typeface="Arial"/>
                <a:cs typeface="Arial"/>
              </a:rPr>
              <a:t>color  </a:t>
            </a:r>
            <a:r>
              <a:rPr sz="1200" spc="-60" dirty="0">
                <a:latin typeface="Arial"/>
                <a:cs typeface="Arial"/>
              </a:rPr>
              <a:t>each </a:t>
            </a:r>
            <a:r>
              <a:rPr sz="1200" spc="-55" dirty="0">
                <a:latin typeface="Arial"/>
                <a:cs typeface="Arial"/>
              </a:rPr>
              <a:t>region </a:t>
            </a:r>
            <a:r>
              <a:rPr sz="1200" spc="-85" dirty="0">
                <a:latin typeface="Arial"/>
                <a:cs typeface="Arial"/>
              </a:rPr>
              <a:t>a </a:t>
            </a:r>
            <a:r>
              <a:rPr sz="1200" spc="35" dirty="0">
                <a:latin typeface="Arial"/>
                <a:cs typeface="Arial"/>
              </a:rPr>
              <a:t>different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color.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82667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31182" y="66293"/>
            <a:ext cx="473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10" dirty="0">
                <a:latin typeface="Times New Roman"/>
                <a:cs typeface="Times New Roman"/>
              </a:rPr>
              <a:t>Name</a:t>
            </a:r>
            <a:r>
              <a:rPr sz="750" dirty="0">
                <a:solidFill>
                  <a:srgbClr val="7E7E7E"/>
                </a:solidFill>
                <a:latin typeface="Times New Roman"/>
                <a:cs typeface="Times New Roman"/>
              </a:rPr>
              <a:t>: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01767" y="256031"/>
            <a:ext cx="3657599" cy="434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16119" y="269113"/>
            <a:ext cx="3602609" cy="3806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773295" y="694182"/>
            <a:ext cx="4082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95" dirty="0">
                <a:latin typeface="Arial"/>
                <a:cs typeface="Arial"/>
              </a:rPr>
              <a:t>Directions: </a:t>
            </a:r>
            <a:r>
              <a:rPr sz="1200" spc="-50" dirty="0">
                <a:latin typeface="Arial"/>
                <a:cs typeface="Arial"/>
              </a:rPr>
              <a:t>Label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45" dirty="0">
                <a:latin typeface="Arial"/>
                <a:cs typeface="Arial"/>
              </a:rPr>
              <a:t>following </a:t>
            </a:r>
            <a:r>
              <a:rPr sz="1200" spc="-50" dirty="0">
                <a:latin typeface="Arial"/>
                <a:cs typeface="Arial"/>
              </a:rPr>
              <a:t>regions </a:t>
            </a:r>
            <a:r>
              <a:rPr sz="1200" spc="-80" dirty="0">
                <a:latin typeface="Arial"/>
                <a:cs typeface="Arial"/>
              </a:rPr>
              <a:t>on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60" dirty="0">
                <a:latin typeface="Arial"/>
                <a:cs typeface="Arial"/>
              </a:rPr>
              <a:t>map. </a:t>
            </a:r>
            <a:r>
              <a:rPr sz="1200" spc="-35" dirty="0">
                <a:latin typeface="Arial"/>
                <a:cs typeface="Arial"/>
              </a:rPr>
              <a:t>Lightly </a:t>
            </a:r>
            <a:r>
              <a:rPr sz="1200" spc="-30" dirty="0">
                <a:latin typeface="Arial"/>
                <a:cs typeface="Arial"/>
              </a:rPr>
              <a:t>color  </a:t>
            </a:r>
            <a:r>
              <a:rPr sz="1200" spc="-60" dirty="0">
                <a:latin typeface="Arial"/>
                <a:cs typeface="Arial"/>
              </a:rPr>
              <a:t>each </a:t>
            </a:r>
            <a:r>
              <a:rPr sz="1200" spc="-55" dirty="0">
                <a:latin typeface="Arial"/>
                <a:cs typeface="Arial"/>
              </a:rPr>
              <a:t>region </a:t>
            </a:r>
            <a:r>
              <a:rPr sz="1200" spc="-85" dirty="0">
                <a:latin typeface="Arial"/>
                <a:cs typeface="Arial"/>
              </a:rPr>
              <a:t>a </a:t>
            </a:r>
            <a:r>
              <a:rPr sz="1200" spc="35" dirty="0">
                <a:latin typeface="Arial"/>
                <a:cs typeface="Arial"/>
              </a:rPr>
              <a:t>different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color.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716" y="1216152"/>
            <a:ext cx="4550664" cy="5394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02479" y="1216152"/>
            <a:ext cx="4541519" cy="5394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2643" y="6668415"/>
            <a:ext cx="1082040" cy="1739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00" spc="130" dirty="0">
                <a:solidFill>
                  <a:srgbClr val="7E7E7E"/>
                </a:solidFill>
                <a:latin typeface="Trebuchet MS"/>
                <a:cs typeface="Trebuchet MS"/>
              </a:rPr>
              <a:t>© </a:t>
            </a:r>
            <a:r>
              <a:rPr sz="1000" spc="75" dirty="0">
                <a:solidFill>
                  <a:srgbClr val="7E7E7E"/>
                </a:solidFill>
                <a:latin typeface="Times New Roman"/>
                <a:cs typeface="Times New Roman"/>
              </a:rPr>
              <a:t>Brain</a:t>
            </a:r>
            <a:r>
              <a:rPr sz="1000" spc="-14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7E7E7E"/>
                </a:solidFill>
                <a:latin typeface="Times New Roman"/>
                <a:cs typeface="Times New Roman"/>
              </a:rPr>
              <a:t>Wrinkles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56201" y="6668415"/>
            <a:ext cx="1082040" cy="1739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000" spc="130" dirty="0">
                <a:solidFill>
                  <a:srgbClr val="7E7E7E"/>
                </a:solidFill>
                <a:latin typeface="Trebuchet MS"/>
                <a:cs typeface="Trebuchet MS"/>
              </a:rPr>
              <a:t>© </a:t>
            </a:r>
            <a:r>
              <a:rPr sz="1000" spc="75" dirty="0">
                <a:solidFill>
                  <a:srgbClr val="7E7E7E"/>
                </a:solidFill>
                <a:latin typeface="Times New Roman"/>
                <a:cs typeface="Times New Roman"/>
              </a:rPr>
              <a:t>Brain</a:t>
            </a:r>
            <a:r>
              <a:rPr sz="1000" spc="-14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7E7E7E"/>
                </a:solidFill>
                <a:latin typeface="Times New Roman"/>
                <a:cs typeface="Times New Roman"/>
              </a:rPr>
              <a:t>Wrinkles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631" y="281940"/>
            <a:ext cx="9006840" cy="6390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32254" y="815721"/>
            <a:ext cx="531177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45" dirty="0"/>
              <a:t>TEACHER </a:t>
            </a:r>
            <a:r>
              <a:rPr sz="3300" spc="65" dirty="0"/>
              <a:t>INFO:</a:t>
            </a:r>
            <a:r>
              <a:rPr sz="3300" spc="195" dirty="0"/>
              <a:t> </a:t>
            </a:r>
            <a:r>
              <a:rPr sz="3300" spc="375" dirty="0"/>
              <a:t>Billboard</a:t>
            </a:r>
            <a:endParaRPr sz="330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latin typeface="Trebuchet MS"/>
                <a:cs typeface="Trebuchet MS"/>
              </a:rPr>
              <a:t>© </a:t>
            </a:r>
            <a:r>
              <a:rPr spc="75" dirty="0"/>
              <a:t>Brain</a:t>
            </a:r>
            <a:r>
              <a:rPr spc="-135" dirty="0"/>
              <a:t> </a:t>
            </a:r>
            <a:r>
              <a:rPr spc="70" dirty="0"/>
              <a:t>Wrinkles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4558" y="1789252"/>
            <a:ext cx="8411845" cy="3928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Arial"/>
                <a:cs typeface="Arial"/>
              </a:rPr>
              <a:t>Print </a:t>
            </a:r>
            <a:r>
              <a:rPr sz="3200" spc="415" dirty="0">
                <a:latin typeface="Arial"/>
                <a:cs typeface="Arial"/>
              </a:rPr>
              <a:t>off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05" dirty="0">
                <a:latin typeface="Arial"/>
                <a:cs typeface="Arial"/>
              </a:rPr>
              <a:t>following </a:t>
            </a:r>
            <a:r>
              <a:rPr sz="3200" spc="-114" dirty="0">
                <a:latin typeface="Arial"/>
                <a:cs typeface="Arial"/>
              </a:rPr>
              <a:t>slide </a:t>
            </a:r>
            <a:r>
              <a:rPr sz="3200" spc="-375" dirty="0">
                <a:latin typeface="Arial"/>
                <a:cs typeface="Arial"/>
              </a:rPr>
              <a:t>&amp; </a:t>
            </a:r>
            <a:r>
              <a:rPr sz="3200" spc="-95" dirty="0">
                <a:latin typeface="Arial"/>
                <a:cs typeface="Arial"/>
              </a:rPr>
              <a:t>make </a:t>
            </a:r>
            <a:r>
              <a:rPr sz="3200" spc="-215" dirty="0">
                <a:latin typeface="Arial"/>
                <a:cs typeface="Arial"/>
              </a:rPr>
              <a:t>a </a:t>
            </a:r>
            <a:r>
              <a:rPr sz="3200" spc="-140" dirty="0">
                <a:latin typeface="Arial"/>
                <a:cs typeface="Arial"/>
              </a:rPr>
              <a:t>copy </a:t>
            </a:r>
            <a:r>
              <a:rPr sz="3200" spc="180" dirty="0">
                <a:latin typeface="Arial"/>
                <a:cs typeface="Arial"/>
              </a:rPr>
              <a:t>for  </a:t>
            </a:r>
            <a:r>
              <a:rPr sz="3200" spc="-150" dirty="0">
                <a:latin typeface="Arial"/>
                <a:cs typeface="Arial"/>
              </a:rPr>
              <a:t>each</a:t>
            </a:r>
            <a:r>
              <a:rPr sz="3200" spc="25" dirty="0">
                <a:latin typeface="Arial"/>
                <a:cs typeface="Arial"/>
              </a:rPr>
              <a:t> </a:t>
            </a:r>
            <a:r>
              <a:rPr sz="3200" spc="-40" dirty="0">
                <a:latin typeface="Arial"/>
                <a:cs typeface="Arial"/>
              </a:rPr>
              <a:t>student.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355600" marR="97409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spc="-120" dirty="0">
                <a:latin typeface="Arial"/>
                <a:cs typeface="Arial"/>
              </a:rPr>
              <a:t>The </a:t>
            </a:r>
            <a:r>
              <a:rPr sz="3200" spc="20" dirty="0">
                <a:latin typeface="Arial"/>
                <a:cs typeface="Arial"/>
              </a:rPr>
              <a:t>students </a:t>
            </a:r>
            <a:r>
              <a:rPr sz="3200" spc="-75" dirty="0">
                <a:latin typeface="Arial"/>
                <a:cs typeface="Arial"/>
              </a:rPr>
              <a:t>will </a:t>
            </a:r>
            <a:r>
              <a:rPr sz="3200" spc="-140" dirty="0">
                <a:latin typeface="Arial"/>
                <a:cs typeface="Arial"/>
              </a:rPr>
              <a:t>choose </a:t>
            </a:r>
            <a:r>
              <a:rPr sz="3200" spc="-175" dirty="0">
                <a:latin typeface="Arial"/>
                <a:cs typeface="Arial"/>
              </a:rPr>
              <a:t>one </a:t>
            </a:r>
            <a:r>
              <a:rPr sz="3200" spc="250" dirty="0">
                <a:latin typeface="Arial"/>
                <a:cs typeface="Arial"/>
              </a:rPr>
              <a:t>of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85" dirty="0">
                <a:latin typeface="Arial"/>
                <a:cs typeface="Arial"/>
              </a:rPr>
              <a:t>five  </a:t>
            </a:r>
            <a:r>
              <a:rPr sz="3200" spc="-114" dirty="0">
                <a:latin typeface="Arial"/>
                <a:cs typeface="Arial"/>
              </a:rPr>
              <a:t>regions </a:t>
            </a:r>
            <a:r>
              <a:rPr sz="3200" spc="-155" dirty="0">
                <a:latin typeface="Arial"/>
                <a:cs typeface="Arial"/>
              </a:rPr>
              <a:t>and </a:t>
            </a:r>
            <a:r>
              <a:rPr sz="3200" spc="-30" dirty="0">
                <a:latin typeface="Arial"/>
                <a:cs typeface="Arial"/>
              </a:rPr>
              <a:t>create </a:t>
            </a:r>
            <a:r>
              <a:rPr sz="3200" spc="-215" dirty="0">
                <a:latin typeface="Arial"/>
                <a:cs typeface="Arial"/>
              </a:rPr>
              <a:t>a </a:t>
            </a:r>
            <a:r>
              <a:rPr sz="3200" spc="-75" dirty="0">
                <a:latin typeface="Arial"/>
                <a:cs typeface="Arial"/>
              </a:rPr>
              <a:t>“welcome </a:t>
            </a:r>
            <a:r>
              <a:rPr sz="3200" spc="-170" dirty="0">
                <a:latin typeface="Arial"/>
                <a:cs typeface="Arial"/>
              </a:rPr>
              <a:t>sign”</a:t>
            </a:r>
            <a:r>
              <a:rPr sz="3200" spc="105" dirty="0">
                <a:latin typeface="Arial"/>
                <a:cs typeface="Arial"/>
              </a:rPr>
              <a:t> </a:t>
            </a:r>
            <a:r>
              <a:rPr sz="3200" spc="110" dirty="0">
                <a:latin typeface="Arial"/>
                <a:cs typeface="Arial"/>
              </a:rPr>
              <a:t>that</a:t>
            </a:r>
            <a:endParaRPr sz="3200">
              <a:latin typeface="Arial"/>
              <a:cs typeface="Arial"/>
            </a:endParaRPr>
          </a:p>
          <a:p>
            <a:pPr marL="355600" marR="105410">
              <a:lnSpc>
                <a:spcPct val="100000"/>
              </a:lnSpc>
            </a:pPr>
            <a:r>
              <a:rPr sz="3200" spc="-15" dirty="0">
                <a:latin typeface="Arial"/>
                <a:cs typeface="Arial"/>
              </a:rPr>
              <a:t>visitors </a:t>
            </a:r>
            <a:r>
              <a:rPr sz="3200" spc="-75" dirty="0">
                <a:latin typeface="Arial"/>
                <a:cs typeface="Arial"/>
              </a:rPr>
              <a:t>will </a:t>
            </a:r>
            <a:r>
              <a:rPr sz="3200" spc="-90" dirty="0">
                <a:latin typeface="Arial"/>
                <a:cs typeface="Arial"/>
              </a:rPr>
              <a:t>see </a:t>
            </a:r>
            <a:r>
              <a:rPr sz="3200" spc="-160" dirty="0">
                <a:latin typeface="Arial"/>
                <a:cs typeface="Arial"/>
              </a:rPr>
              <a:t>as </a:t>
            </a:r>
            <a:r>
              <a:rPr sz="3200" spc="35" dirty="0">
                <a:latin typeface="Arial"/>
                <a:cs typeface="Arial"/>
              </a:rPr>
              <a:t>they </a:t>
            </a:r>
            <a:r>
              <a:rPr sz="3200" spc="5" dirty="0">
                <a:latin typeface="Arial"/>
                <a:cs typeface="Arial"/>
              </a:rPr>
              <a:t>enter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65" dirty="0">
                <a:latin typeface="Arial"/>
                <a:cs typeface="Arial"/>
              </a:rPr>
              <a:t>region. </a:t>
            </a:r>
            <a:r>
              <a:rPr sz="3200" spc="-120" dirty="0">
                <a:latin typeface="Arial"/>
                <a:cs typeface="Arial"/>
              </a:rPr>
              <a:t>The  </a:t>
            </a:r>
            <a:r>
              <a:rPr sz="3200" spc="-180" dirty="0">
                <a:latin typeface="Arial"/>
                <a:cs typeface="Arial"/>
              </a:rPr>
              <a:t>sign </a:t>
            </a:r>
            <a:r>
              <a:rPr sz="3200" spc="-120" dirty="0">
                <a:latin typeface="Arial"/>
                <a:cs typeface="Arial"/>
              </a:rPr>
              <a:t>should </a:t>
            </a:r>
            <a:r>
              <a:rPr sz="3200" spc="-145" dirty="0">
                <a:latin typeface="Arial"/>
                <a:cs typeface="Arial"/>
              </a:rPr>
              <a:t>include </a:t>
            </a:r>
            <a:r>
              <a:rPr sz="3200" spc="-165" dirty="0">
                <a:latin typeface="Arial"/>
                <a:cs typeface="Arial"/>
              </a:rPr>
              <a:t>key </a:t>
            </a:r>
            <a:r>
              <a:rPr sz="3200" spc="100" dirty="0">
                <a:latin typeface="Arial"/>
                <a:cs typeface="Arial"/>
              </a:rPr>
              <a:t>facts </a:t>
            </a:r>
            <a:r>
              <a:rPr sz="3200" spc="-60" dirty="0">
                <a:latin typeface="Arial"/>
                <a:cs typeface="Arial"/>
              </a:rPr>
              <a:t>about </a:t>
            </a:r>
            <a:r>
              <a:rPr sz="3200" spc="90" dirty="0">
                <a:latin typeface="Arial"/>
                <a:cs typeface="Arial"/>
              </a:rPr>
              <a:t>the </a:t>
            </a:r>
            <a:r>
              <a:rPr sz="3200" spc="-155" dirty="0">
                <a:latin typeface="Arial"/>
                <a:cs typeface="Arial"/>
              </a:rPr>
              <a:t>region,  </a:t>
            </a:r>
            <a:r>
              <a:rPr sz="3200" spc="-160" dirty="0">
                <a:latin typeface="Arial"/>
                <a:cs typeface="Arial"/>
              </a:rPr>
              <a:t>as </a:t>
            </a:r>
            <a:r>
              <a:rPr sz="3200" spc="-75" dirty="0">
                <a:latin typeface="Arial"/>
                <a:cs typeface="Arial"/>
              </a:rPr>
              <a:t>well </a:t>
            </a:r>
            <a:r>
              <a:rPr sz="3200" spc="-160" dirty="0">
                <a:latin typeface="Arial"/>
                <a:cs typeface="Arial"/>
              </a:rPr>
              <a:t>as</a:t>
            </a:r>
            <a:r>
              <a:rPr sz="3200" spc="335" dirty="0">
                <a:latin typeface="Arial"/>
                <a:cs typeface="Arial"/>
              </a:rPr>
              <a:t> </a:t>
            </a:r>
            <a:r>
              <a:rPr sz="3200" spc="-65" dirty="0">
                <a:latin typeface="Arial"/>
                <a:cs typeface="Arial"/>
              </a:rPr>
              <a:t>illustrations.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367" y="152400"/>
            <a:ext cx="4006596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1227" y="162687"/>
            <a:ext cx="3961256" cy="412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3732" y="167640"/>
            <a:ext cx="1158239" cy="3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35829" y="177800"/>
            <a:ext cx="1112659" cy="327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02452" y="166115"/>
            <a:ext cx="278891" cy="371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25502" y="176784"/>
            <a:ext cx="233095" cy="3266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6309" y="663956"/>
            <a:ext cx="6445885" cy="78905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30" dirty="0">
                <a:latin typeface="Arial"/>
                <a:cs typeface="Arial"/>
              </a:rPr>
              <a:t>Ridge </a:t>
            </a:r>
            <a:r>
              <a:rPr sz="1200" b="1" spc="-210" dirty="0">
                <a:latin typeface="Arial"/>
                <a:cs typeface="Arial"/>
              </a:rPr>
              <a:t>&amp; </a:t>
            </a:r>
            <a:r>
              <a:rPr sz="1200" b="1" spc="-85" dirty="0">
                <a:latin typeface="Arial"/>
                <a:cs typeface="Arial"/>
              </a:rPr>
              <a:t>Valley</a:t>
            </a:r>
            <a:endParaRPr sz="1200">
              <a:latin typeface="Arial"/>
              <a:cs typeface="Arial"/>
            </a:endParaRPr>
          </a:p>
          <a:p>
            <a:pPr marL="184785" marR="5080" indent="-172085">
              <a:lnSpc>
                <a:spcPts val="1430"/>
              </a:lnSpc>
              <a:spcBef>
                <a:spcPts val="65"/>
              </a:spcBef>
              <a:buChar char="•"/>
              <a:tabLst>
                <a:tab pos="185420" algn="l"/>
                <a:tab pos="4796790" algn="l"/>
              </a:tabLst>
            </a:pPr>
            <a:r>
              <a:rPr sz="1200" spc="-50" dirty="0">
                <a:latin typeface="Arial"/>
                <a:cs typeface="Arial"/>
              </a:rPr>
              <a:t>The </a:t>
            </a:r>
            <a:r>
              <a:rPr sz="1200" spc="-105" dirty="0">
                <a:latin typeface="Arial"/>
                <a:cs typeface="Arial"/>
              </a:rPr>
              <a:t>Ridge  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-60" dirty="0">
                <a:latin typeface="Arial"/>
                <a:cs typeface="Arial"/>
              </a:rPr>
              <a:t>Valley </a:t>
            </a:r>
            <a:r>
              <a:rPr sz="1200" spc="-55" dirty="0">
                <a:latin typeface="Arial"/>
                <a:cs typeface="Arial"/>
              </a:rPr>
              <a:t>region </a:t>
            </a:r>
            <a:r>
              <a:rPr sz="1200" spc="-50" dirty="0">
                <a:latin typeface="Arial"/>
                <a:cs typeface="Arial"/>
              </a:rPr>
              <a:t>is 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located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75" dirty="0">
                <a:latin typeface="Arial"/>
                <a:cs typeface="Arial"/>
              </a:rPr>
              <a:t>in</a:t>
            </a:r>
            <a:r>
              <a:rPr sz="1200" u="sng" spc="-7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105" dirty="0">
                <a:latin typeface="Arial"/>
                <a:cs typeface="Arial"/>
              </a:rPr>
              <a:t>, </a:t>
            </a:r>
            <a:r>
              <a:rPr sz="1200" dirty="0">
                <a:latin typeface="Arial"/>
                <a:cs typeface="Arial"/>
              </a:rPr>
              <a:t>east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60" dirty="0">
                <a:latin typeface="Arial"/>
                <a:cs typeface="Arial"/>
              </a:rPr>
              <a:t>Appalachian  </a:t>
            </a:r>
            <a:r>
              <a:rPr sz="1200" spc="-70" dirty="0">
                <a:latin typeface="Arial"/>
                <a:cs typeface="Arial"/>
              </a:rPr>
              <a:t>Plateau.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ts val="1405"/>
              </a:lnSpc>
              <a:buChar char="•"/>
              <a:tabLst>
                <a:tab pos="185420" algn="l"/>
                <a:tab pos="5052695" algn="l"/>
              </a:tabLst>
            </a:pPr>
            <a:r>
              <a:rPr sz="1200" spc="-50" dirty="0">
                <a:latin typeface="Arial"/>
                <a:cs typeface="Arial"/>
              </a:rPr>
              <a:t>The  </a:t>
            </a:r>
            <a:r>
              <a:rPr sz="1200" spc="-55" dirty="0">
                <a:latin typeface="Arial"/>
                <a:cs typeface="Arial"/>
              </a:rPr>
              <a:t>region </a:t>
            </a:r>
            <a:r>
              <a:rPr sz="1200" spc="-20" dirty="0">
                <a:latin typeface="Arial"/>
                <a:cs typeface="Arial"/>
              </a:rPr>
              <a:t>consists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-35" dirty="0">
                <a:latin typeface="Arial"/>
                <a:cs typeface="Arial"/>
              </a:rPr>
              <a:t>several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85" dirty="0">
                <a:latin typeface="Arial"/>
                <a:cs typeface="Arial"/>
              </a:rPr>
              <a:t>high,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narrow</a:t>
            </a:r>
            <a:r>
              <a:rPr sz="12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10" dirty="0">
                <a:latin typeface="Arial"/>
                <a:cs typeface="Arial"/>
              </a:rPr>
              <a:t>between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them.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  <a:tab pos="4867910" algn="l"/>
              </a:tabLst>
            </a:pPr>
            <a:r>
              <a:rPr sz="1200" spc="-50" dirty="0">
                <a:latin typeface="Arial"/>
                <a:cs typeface="Arial"/>
              </a:rPr>
              <a:t>The  </a:t>
            </a:r>
            <a:r>
              <a:rPr sz="1200" spc="-45" dirty="0">
                <a:latin typeface="Arial"/>
                <a:cs typeface="Arial"/>
              </a:rPr>
              <a:t>elevation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55" dirty="0">
                <a:latin typeface="Arial"/>
                <a:cs typeface="Arial"/>
              </a:rPr>
              <a:t>region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ranges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60" dirty="0">
                <a:latin typeface="Arial"/>
                <a:cs typeface="Arial"/>
              </a:rPr>
              <a:t>from</a:t>
            </a:r>
            <a:r>
              <a:rPr sz="1200" u="sng" spc="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15" dirty="0">
                <a:latin typeface="Arial"/>
                <a:cs typeface="Arial"/>
              </a:rPr>
              <a:t>feet.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  <a:tab pos="6096635" algn="l"/>
              </a:tabLst>
            </a:pPr>
            <a:r>
              <a:rPr sz="1200" spc="-50" dirty="0">
                <a:latin typeface="Arial"/>
                <a:cs typeface="Arial"/>
              </a:rPr>
              <a:t>The  region’s  </a:t>
            </a:r>
            <a:r>
              <a:rPr sz="1200" spc="-25" dirty="0">
                <a:latin typeface="Arial"/>
                <a:cs typeface="Arial"/>
              </a:rPr>
              <a:t>climate </a:t>
            </a:r>
            <a:r>
              <a:rPr sz="1200" spc="-50" dirty="0">
                <a:latin typeface="Arial"/>
                <a:cs typeface="Arial"/>
              </a:rPr>
              <a:t>is</a:t>
            </a:r>
            <a:r>
              <a:rPr sz="1200" spc="-17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similar </a:t>
            </a:r>
            <a:r>
              <a:rPr sz="1200" spc="5" dirty="0">
                <a:latin typeface="Arial"/>
                <a:cs typeface="Arial"/>
              </a:rPr>
              <a:t>to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55" dirty="0">
                <a:latin typeface="Arial"/>
                <a:cs typeface="Arial"/>
              </a:rPr>
              <a:t>Blue </a:t>
            </a:r>
            <a:r>
              <a:rPr sz="1200" spc="-100" dirty="0">
                <a:latin typeface="Arial"/>
                <a:cs typeface="Arial"/>
              </a:rPr>
              <a:t>Ridge  </a:t>
            </a:r>
            <a:r>
              <a:rPr sz="1200" spc="-65" dirty="0">
                <a:latin typeface="Arial"/>
                <a:cs typeface="Arial"/>
              </a:rPr>
              <a:t>region,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with</a:t>
            </a:r>
            <a:r>
              <a:rPr sz="12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14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Font typeface="Arial"/>
              <a:buChar char="•"/>
              <a:tabLst>
                <a:tab pos="185420" algn="l"/>
                <a:tab pos="220535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spc="-15" dirty="0">
                <a:latin typeface="Arial"/>
                <a:cs typeface="Arial"/>
              </a:rPr>
              <a:t>are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50" dirty="0">
                <a:latin typeface="Arial"/>
                <a:cs typeface="Arial"/>
              </a:rPr>
              <a:t>region’s </a:t>
            </a:r>
            <a:r>
              <a:rPr sz="1200" spc="-40" dirty="0">
                <a:latin typeface="Arial"/>
                <a:cs typeface="Arial"/>
              </a:rPr>
              <a:t>main</a:t>
            </a:r>
            <a:r>
              <a:rPr sz="1200" spc="1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industries.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ts val="1435"/>
              </a:lnSpc>
              <a:buChar char="•"/>
              <a:tabLst>
                <a:tab pos="185420" algn="l"/>
                <a:tab pos="2500630" algn="l"/>
              </a:tabLst>
            </a:pPr>
            <a:r>
              <a:rPr sz="1200" spc="-50" dirty="0">
                <a:latin typeface="Arial"/>
                <a:cs typeface="Arial"/>
              </a:rPr>
              <a:t>The</a:t>
            </a:r>
            <a:r>
              <a:rPr sz="12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-25" dirty="0">
                <a:latin typeface="Arial"/>
                <a:cs typeface="Arial"/>
              </a:rPr>
              <a:t>agricultural </a:t>
            </a:r>
            <a:r>
              <a:rPr sz="1200" spc="-5" dirty="0">
                <a:latin typeface="Arial"/>
                <a:cs typeface="Arial"/>
              </a:rPr>
              <a:t>products </a:t>
            </a:r>
            <a:r>
              <a:rPr sz="1200" spc="-60" dirty="0">
                <a:latin typeface="Arial"/>
                <a:cs typeface="Arial"/>
              </a:rPr>
              <a:t>include </a:t>
            </a:r>
            <a:r>
              <a:rPr sz="1200" spc="-35" dirty="0">
                <a:latin typeface="Arial"/>
                <a:cs typeface="Arial"/>
              </a:rPr>
              <a:t>corn, </a:t>
            </a:r>
            <a:r>
              <a:rPr sz="1200" spc="-60" dirty="0">
                <a:latin typeface="Arial"/>
                <a:cs typeface="Arial"/>
              </a:rPr>
              <a:t>soybeans,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wheat,</a:t>
            </a:r>
            <a:endParaRPr sz="1200">
              <a:latin typeface="Arial"/>
              <a:cs typeface="Arial"/>
            </a:endParaRPr>
          </a:p>
          <a:p>
            <a:pPr marL="184785">
              <a:lnSpc>
                <a:spcPts val="1435"/>
              </a:lnSpc>
            </a:pPr>
            <a:r>
              <a:rPr sz="1200" spc="-30" dirty="0">
                <a:latin typeface="Arial"/>
                <a:cs typeface="Arial"/>
              </a:rPr>
              <a:t>cotton, </a:t>
            </a:r>
            <a:r>
              <a:rPr sz="1200" spc="-60" dirty="0">
                <a:latin typeface="Arial"/>
                <a:cs typeface="Arial"/>
              </a:rPr>
              <a:t>and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apples.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185420" algn="l"/>
                <a:tab pos="220535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spc="-15" dirty="0">
                <a:latin typeface="Arial"/>
                <a:cs typeface="Arial"/>
              </a:rPr>
              <a:t>are </a:t>
            </a:r>
            <a:r>
              <a:rPr sz="1200" spc="-35" dirty="0">
                <a:latin typeface="Arial"/>
                <a:cs typeface="Arial"/>
              </a:rPr>
              <a:t>raised </a:t>
            </a:r>
            <a:r>
              <a:rPr sz="1200" spc="-80" dirty="0">
                <a:latin typeface="Arial"/>
                <a:cs typeface="Arial"/>
              </a:rPr>
              <a:t>on </a:t>
            </a:r>
            <a:r>
              <a:rPr sz="1200" spc="-10" dirty="0">
                <a:latin typeface="Arial"/>
                <a:cs typeface="Arial"/>
              </a:rPr>
              <a:t>pastures </a:t>
            </a:r>
            <a:r>
              <a:rPr sz="1200" spc="-75" dirty="0">
                <a:latin typeface="Arial"/>
                <a:cs typeface="Arial"/>
              </a:rPr>
              <a:t>in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spc="-195" dirty="0">
                <a:latin typeface="Arial"/>
                <a:cs typeface="Arial"/>
              </a:rPr>
              <a:t> </a:t>
            </a:r>
            <a:r>
              <a:rPr sz="1200" spc="-60" dirty="0">
                <a:latin typeface="Arial"/>
                <a:cs typeface="Arial"/>
              </a:rPr>
              <a:t>valleys.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80" dirty="0">
                <a:latin typeface="Arial"/>
                <a:cs typeface="Arial"/>
              </a:rPr>
              <a:t>Piedmont</a:t>
            </a:r>
            <a:endParaRPr sz="1200">
              <a:latin typeface="Arial"/>
              <a:cs typeface="Arial"/>
            </a:endParaRPr>
          </a:p>
          <a:p>
            <a:pPr marL="184785" marR="130175" indent="-172085">
              <a:lnSpc>
                <a:spcPts val="1430"/>
              </a:lnSpc>
              <a:spcBef>
                <a:spcPts val="65"/>
              </a:spcBef>
              <a:buChar char="•"/>
              <a:tabLst>
                <a:tab pos="185420" algn="l"/>
                <a:tab pos="4150360" algn="l"/>
              </a:tabLst>
            </a:pPr>
            <a:r>
              <a:rPr sz="1200" spc="-50" dirty="0">
                <a:latin typeface="Arial"/>
                <a:cs typeface="Arial"/>
              </a:rPr>
              <a:t>The  </a:t>
            </a:r>
            <a:r>
              <a:rPr sz="1200" spc="-35" dirty="0">
                <a:latin typeface="Arial"/>
                <a:cs typeface="Arial"/>
              </a:rPr>
              <a:t>Piedmont </a:t>
            </a:r>
            <a:r>
              <a:rPr sz="1200" spc="-55" dirty="0">
                <a:latin typeface="Arial"/>
                <a:cs typeface="Arial"/>
              </a:rPr>
              <a:t>region </a:t>
            </a:r>
            <a:r>
              <a:rPr sz="1200" spc="-50" dirty="0">
                <a:latin typeface="Arial"/>
                <a:cs typeface="Arial"/>
              </a:rPr>
              <a:t>is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75" dirty="0">
                <a:latin typeface="Arial"/>
                <a:cs typeface="Arial"/>
              </a:rPr>
              <a:t>in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-85" dirty="0">
                <a:latin typeface="Arial"/>
                <a:cs typeface="Arial"/>
              </a:rPr>
              <a:t>Georgia, 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-30" dirty="0">
                <a:latin typeface="Arial"/>
                <a:cs typeface="Arial"/>
              </a:rPr>
              <a:t>makes </a:t>
            </a:r>
            <a:r>
              <a:rPr sz="1200" spc="-45" dirty="0">
                <a:latin typeface="Arial"/>
                <a:cs typeface="Arial"/>
              </a:rPr>
              <a:t>up </a:t>
            </a:r>
            <a:r>
              <a:rPr sz="1200" spc="-50" dirty="0">
                <a:latin typeface="Arial"/>
                <a:cs typeface="Arial"/>
              </a:rPr>
              <a:t>roughly  </a:t>
            </a:r>
            <a:r>
              <a:rPr sz="1200" spc="-95" dirty="0">
                <a:latin typeface="Arial"/>
                <a:cs typeface="Arial"/>
              </a:rPr>
              <a:t>30%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state’s </a:t>
            </a:r>
            <a:r>
              <a:rPr sz="1200" spc="-60" dirty="0">
                <a:latin typeface="Arial"/>
                <a:cs typeface="Arial"/>
              </a:rPr>
              <a:t>land</a:t>
            </a:r>
            <a:r>
              <a:rPr sz="1200" spc="-170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area.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ts val="1400"/>
              </a:lnSpc>
              <a:buChar char="•"/>
              <a:tabLst>
                <a:tab pos="185420" algn="l"/>
                <a:tab pos="6279515" algn="l"/>
              </a:tabLst>
            </a:pPr>
            <a:r>
              <a:rPr sz="1200" spc="-50" dirty="0">
                <a:latin typeface="Arial"/>
                <a:cs typeface="Arial"/>
              </a:rPr>
              <a:t>The </a:t>
            </a:r>
            <a:r>
              <a:rPr sz="1200" spc="-35" dirty="0">
                <a:latin typeface="Arial"/>
                <a:cs typeface="Arial"/>
              </a:rPr>
              <a:t>name </a:t>
            </a:r>
            <a:r>
              <a:rPr sz="1200" spc="-25" dirty="0">
                <a:latin typeface="Arial"/>
                <a:cs typeface="Arial"/>
              </a:rPr>
              <a:t>means </a:t>
            </a:r>
            <a:r>
              <a:rPr sz="1200" spc="5" dirty="0">
                <a:latin typeface="Arial"/>
                <a:cs typeface="Arial"/>
              </a:rPr>
              <a:t>“foot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45" dirty="0">
                <a:latin typeface="Arial"/>
                <a:cs typeface="Arial"/>
              </a:rPr>
              <a:t>mountains”, </a:t>
            </a:r>
            <a:r>
              <a:rPr sz="1200" spc="-65" dirty="0">
                <a:latin typeface="Arial"/>
                <a:cs typeface="Arial"/>
              </a:rPr>
              <a:t>as </a:t>
            </a:r>
            <a:r>
              <a:rPr sz="1200" spc="40" dirty="0">
                <a:latin typeface="Arial"/>
                <a:cs typeface="Arial"/>
              </a:rPr>
              <a:t>it </a:t>
            </a:r>
            <a:r>
              <a:rPr sz="1200" spc="-50" dirty="0">
                <a:latin typeface="Arial"/>
                <a:cs typeface="Arial"/>
              </a:rPr>
              <a:t>is </a:t>
            </a:r>
            <a:r>
              <a:rPr sz="1200" spc="-25" dirty="0">
                <a:latin typeface="Arial"/>
                <a:cs typeface="Arial"/>
              </a:rPr>
              <a:t>made </a:t>
            </a:r>
            <a:r>
              <a:rPr sz="1200" spc="-45" dirty="0">
                <a:latin typeface="Arial"/>
                <a:cs typeface="Arial"/>
              </a:rPr>
              <a:t>up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of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84785">
              <a:lnSpc>
                <a:spcPts val="1435"/>
              </a:lnSpc>
            </a:pPr>
            <a:r>
              <a:rPr sz="1200" spc="35" dirty="0">
                <a:latin typeface="Arial"/>
                <a:cs typeface="Arial"/>
              </a:rPr>
              <a:t>that </a:t>
            </a:r>
            <a:r>
              <a:rPr sz="1200" spc="-50" dirty="0">
                <a:latin typeface="Arial"/>
                <a:cs typeface="Arial"/>
              </a:rPr>
              <a:t>slope </a:t>
            </a:r>
            <a:r>
              <a:rPr sz="1200" spc="-15" dirty="0">
                <a:latin typeface="Arial"/>
                <a:cs typeface="Arial"/>
              </a:rPr>
              <a:t>towards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spc="10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south.</a:t>
            </a:r>
            <a:endParaRPr sz="1200">
              <a:latin typeface="Arial"/>
              <a:cs typeface="Arial"/>
            </a:endParaRPr>
          </a:p>
          <a:p>
            <a:pPr marL="184785" marR="44450" indent="-172085">
              <a:lnSpc>
                <a:spcPts val="1430"/>
              </a:lnSpc>
              <a:spcBef>
                <a:spcPts val="70"/>
              </a:spcBef>
              <a:buChar char="•"/>
              <a:tabLst>
                <a:tab pos="185420" algn="l"/>
                <a:tab pos="6160770" algn="l"/>
              </a:tabLst>
            </a:pPr>
            <a:r>
              <a:rPr sz="1200" spc="-50" dirty="0">
                <a:latin typeface="Arial"/>
                <a:cs typeface="Arial"/>
              </a:rPr>
              <a:t>The  </a:t>
            </a:r>
            <a:r>
              <a:rPr sz="1200" spc="-45" dirty="0">
                <a:latin typeface="Arial"/>
                <a:cs typeface="Arial"/>
              </a:rPr>
              <a:t>elevation  ranges </a:t>
            </a:r>
            <a:r>
              <a:rPr sz="1200" spc="60" dirty="0">
                <a:latin typeface="Arial"/>
                <a:cs typeface="Arial"/>
              </a:rPr>
              <a:t>from </a:t>
            </a:r>
            <a:r>
              <a:rPr sz="1200" spc="15" dirty="0">
                <a:latin typeface="Arial"/>
                <a:cs typeface="Arial"/>
              </a:rPr>
              <a:t>500 </a:t>
            </a:r>
            <a:r>
              <a:rPr sz="1200" spc="65" dirty="0">
                <a:latin typeface="Arial"/>
                <a:cs typeface="Arial"/>
              </a:rPr>
              <a:t>feet </a:t>
            </a:r>
            <a:r>
              <a:rPr sz="1200" spc="5" dirty="0">
                <a:latin typeface="Arial"/>
                <a:cs typeface="Arial"/>
              </a:rPr>
              <a:t>at </a:t>
            </a:r>
            <a:r>
              <a:rPr sz="1200" spc="20" dirty="0">
                <a:latin typeface="Arial"/>
                <a:cs typeface="Arial"/>
              </a:rPr>
              <a:t>its </a:t>
            </a:r>
            <a:r>
              <a:rPr sz="1200" spc="-10" dirty="0">
                <a:latin typeface="Arial"/>
                <a:cs typeface="Arial"/>
              </a:rPr>
              <a:t>southern</a:t>
            </a:r>
            <a:r>
              <a:rPr sz="1200" spc="-15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border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(</a:t>
            </a:r>
            <a:r>
              <a:rPr sz="120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30" dirty="0">
                <a:latin typeface="Arial"/>
                <a:cs typeface="Arial"/>
              </a:rPr>
              <a:t>)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to  </a:t>
            </a:r>
            <a:r>
              <a:rPr sz="1200" spc="-10" dirty="0">
                <a:latin typeface="Arial"/>
                <a:cs typeface="Arial"/>
              </a:rPr>
              <a:t>1700 </a:t>
            </a:r>
            <a:r>
              <a:rPr sz="1200" spc="65" dirty="0">
                <a:latin typeface="Arial"/>
                <a:cs typeface="Arial"/>
              </a:rPr>
              <a:t>feet </a:t>
            </a:r>
            <a:r>
              <a:rPr sz="1200" spc="5" dirty="0">
                <a:latin typeface="Arial"/>
                <a:cs typeface="Arial"/>
              </a:rPr>
              <a:t>at </a:t>
            </a:r>
            <a:r>
              <a:rPr sz="1200" spc="20" dirty="0">
                <a:latin typeface="Arial"/>
                <a:cs typeface="Arial"/>
              </a:rPr>
              <a:t>its </a:t>
            </a:r>
            <a:r>
              <a:rPr sz="1200" spc="10" dirty="0">
                <a:latin typeface="Arial"/>
                <a:cs typeface="Arial"/>
              </a:rPr>
              <a:t>northern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border.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ts val="1400"/>
              </a:lnSpc>
              <a:buChar char="•"/>
              <a:tabLst>
                <a:tab pos="185420" algn="l"/>
                <a:tab pos="5026660" algn="l"/>
              </a:tabLst>
            </a:pPr>
            <a:r>
              <a:rPr sz="1200" spc="-50" dirty="0">
                <a:latin typeface="Arial"/>
                <a:cs typeface="Arial"/>
              </a:rPr>
              <a:t>The  </a:t>
            </a:r>
            <a:r>
              <a:rPr sz="1200" spc="-35" dirty="0">
                <a:latin typeface="Arial"/>
                <a:cs typeface="Arial"/>
              </a:rPr>
              <a:t>Piedmont </a:t>
            </a:r>
            <a:r>
              <a:rPr sz="1200" spc="-55" dirty="0">
                <a:latin typeface="Arial"/>
                <a:cs typeface="Arial"/>
              </a:rPr>
              <a:t>region has  </a:t>
            </a:r>
            <a:r>
              <a:rPr sz="1200" spc="-45" dirty="0">
                <a:latin typeface="Arial"/>
                <a:cs typeface="Arial"/>
              </a:rPr>
              <a:t>large</a:t>
            </a:r>
            <a:r>
              <a:rPr sz="1200" spc="-18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amounts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90" dirty="0">
                <a:latin typeface="Arial"/>
                <a:cs typeface="Arial"/>
              </a:rPr>
              <a:t>of</a:t>
            </a:r>
            <a:r>
              <a:rPr sz="1200" u="sng" spc="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105" dirty="0">
                <a:latin typeface="Arial"/>
                <a:cs typeface="Arial"/>
              </a:rPr>
              <a:t>, </a:t>
            </a:r>
            <a:r>
              <a:rPr sz="1200" spc="-70" dirty="0">
                <a:latin typeface="Arial"/>
                <a:cs typeface="Arial"/>
              </a:rPr>
              <a:t>enabling </a:t>
            </a:r>
            <a:r>
              <a:rPr sz="1200" spc="-80" dirty="0">
                <a:latin typeface="Arial"/>
                <a:cs typeface="Arial"/>
              </a:rPr>
              <a:t>Georgia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to</a:t>
            </a:r>
            <a:endParaRPr sz="1200">
              <a:latin typeface="Arial"/>
              <a:cs typeface="Arial"/>
            </a:endParaRPr>
          </a:p>
          <a:p>
            <a:pPr marL="184785">
              <a:lnSpc>
                <a:spcPts val="1435"/>
              </a:lnSpc>
            </a:pPr>
            <a:r>
              <a:rPr sz="1200" spc="-50" dirty="0">
                <a:latin typeface="Arial"/>
                <a:cs typeface="Arial"/>
              </a:rPr>
              <a:t>be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45" dirty="0">
                <a:latin typeface="Arial"/>
                <a:cs typeface="Arial"/>
              </a:rPr>
              <a:t>nation’s </a:t>
            </a:r>
            <a:r>
              <a:rPr sz="1200" spc="-75" dirty="0">
                <a:latin typeface="Arial"/>
                <a:cs typeface="Arial"/>
              </a:rPr>
              <a:t>leading </a:t>
            </a:r>
            <a:r>
              <a:rPr sz="1200" spc="-20" dirty="0">
                <a:latin typeface="Arial"/>
                <a:cs typeface="Arial"/>
              </a:rPr>
              <a:t>producer </a:t>
            </a:r>
            <a:r>
              <a:rPr sz="1200" spc="90" dirty="0">
                <a:latin typeface="Arial"/>
                <a:cs typeface="Arial"/>
              </a:rPr>
              <a:t>of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both.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"/>
              </a:spcBef>
              <a:buChar char="•"/>
              <a:tabLst>
                <a:tab pos="185420" algn="l"/>
                <a:tab pos="3747770" algn="l"/>
              </a:tabLst>
            </a:pPr>
            <a:r>
              <a:rPr sz="1200" spc="204" dirty="0">
                <a:latin typeface="Arial"/>
                <a:cs typeface="Arial"/>
              </a:rPr>
              <a:t>It </a:t>
            </a:r>
            <a:r>
              <a:rPr sz="1200" spc="-50" dirty="0">
                <a:latin typeface="Arial"/>
                <a:cs typeface="Arial"/>
              </a:rPr>
              <a:t>is </a:t>
            </a:r>
            <a:r>
              <a:rPr sz="1200" spc="-60" dirty="0">
                <a:latin typeface="Arial"/>
                <a:cs typeface="Arial"/>
              </a:rPr>
              <a:t>also </a:t>
            </a:r>
            <a:r>
              <a:rPr sz="1200" spc="-50" dirty="0">
                <a:latin typeface="Arial"/>
                <a:cs typeface="Arial"/>
              </a:rPr>
              <a:t>known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65" dirty="0">
                <a:latin typeface="Arial"/>
                <a:cs typeface="Arial"/>
              </a:rPr>
              <a:t>for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20" dirty="0">
                <a:latin typeface="Arial"/>
                <a:cs typeface="Arial"/>
              </a:rPr>
              <a:t>its</a:t>
            </a:r>
            <a:r>
              <a:rPr sz="12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105" dirty="0">
                <a:latin typeface="Arial"/>
                <a:cs typeface="Arial"/>
              </a:rPr>
              <a:t>, </a:t>
            </a:r>
            <a:r>
              <a:rPr sz="1200" spc="-35" dirty="0">
                <a:latin typeface="Arial"/>
                <a:cs typeface="Arial"/>
              </a:rPr>
              <a:t>which </a:t>
            </a:r>
            <a:r>
              <a:rPr sz="1200" spc="-50" dirty="0">
                <a:latin typeface="Arial"/>
                <a:cs typeface="Arial"/>
              </a:rPr>
              <a:t>is </a:t>
            </a:r>
            <a:r>
              <a:rPr sz="1200" spc="-15" dirty="0">
                <a:latin typeface="Arial"/>
                <a:cs typeface="Arial"/>
              </a:rPr>
              <a:t>rich </a:t>
            </a:r>
            <a:r>
              <a:rPr sz="1200" spc="-75" dirty="0">
                <a:latin typeface="Arial"/>
                <a:cs typeface="Arial"/>
              </a:rPr>
              <a:t>in </a:t>
            </a:r>
            <a:r>
              <a:rPr sz="1200" spc="-45" dirty="0">
                <a:latin typeface="Arial"/>
                <a:cs typeface="Arial"/>
              </a:rPr>
              <a:t>iron</a:t>
            </a:r>
            <a:r>
              <a:rPr sz="1200" spc="-110" dirty="0">
                <a:latin typeface="Arial"/>
                <a:cs typeface="Arial"/>
              </a:rPr>
              <a:t> </a:t>
            </a:r>
            <a:r>
              <a:rPr sz="1200" spc="-40" dirty="0">
                <a:latin typeface="Arial"/>
                <a:cs typeface="Arial"/>
              </a:rPr>
              <a:t>minerals.</a:t>
            </a:r>
            <a:endParaRPr sz="1200">
              <a:latin typeface="Arial"/>
              <a:cs typeface="Arial"/>
            </a:endParaRPr>
          </a:p>
          <a:p>
            <a:pPr marL="184785" marR="391795" indent="-172085">
              <a:lnSpc>
                <a:spcPts val="1430"/>
              </a:lnSpc>
              <a:spcBef>
                <a:spcPts val="60"/>
              </a:spcBef>
              <a:buChar char="•"/>
              <a:tabLst>
                <a:tab pos="185420" algn="l"/>
                <a:tab pos="3077210" algn="l"/>
              </a:tabLst>
            </a:pPr>
            <a:r>
              <a:rPr sz="1200" spc="-50" dirty="0">
                <a:latin typeface="Arial"/>
                <a:cs typeface="Arial"/>
              </a:rPr>
              <a:t>The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region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is</a:t>
            </a:r>
            <a:r>
              <a:rPr sz="1200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105" dirty="0">
                <a:latin typeface="Arial"/>
                <a:cs typeface="Arial"/>
              </a:rPr>
              <a:t>, </a:t>
            </a:r>
            <a:r>
              <a:rPr sz="1200" spc="20" dirty="0">
                <a:latin typeface="Arial"/>
                <a:cs typeface="Arial"/>
              </a:rPr>
              <a:t>with </a:t>
            </a:r>
            <a:r>
              <a:rPr sz="1200" spc="-45" dirty="0">
                <a:latin typeface="Arial"/>
                <a:cs typeface="Arial"/>
              </a:rPr>
              <a:t>large </a:t>
            </a:r>
            <a:r>
              <a:rPr sz="1200" spc="-25" dirty="0">
                <a:latin typeface="Arial"/>
                <a:cs typeface="Arial"/>
              </a:rPr>
              <a:t>amounts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-35" dirty="0">
                <a:latin typeface="Arial"/>
                <a:cs typeface="Arial"/>
              </a:rPr>
              <a:t>corn, </a:t>
            </a:r>
            <a:r>
              <a:rPr sz="1200" spc="-55" dirty="0">
                <a:latin typeface="Arial"/>
                <a:cs typeface="Arial"/>
              </a:rPr>
              <a:t>peaches, </a:t>
            </a:r>
            <a:r>
              <a:rPr sz="1200" spc="-30" dirty="0">
                <a:latin typeface="Arial"/>
                <a:cs typeface="Arial"/>
              </a:rPr>
              <a:t>wheat,  </a:t>
            </a:r>
            <a:r>
              <a:rPr sz="1200" spc="-60" dirty="0">
                <a:latin typeface="Arial"/>
                <a:cs typeface="Arial"/>
              </a:rPr>
              <a:t>soybeans, </a:t>
            </a:r>
            <a:r>
              <a:rPr sz="1200" spc="-10" dirty="0">
                <a:latin typeface="Arial"/>
                <a:cs typeface="Arial"/>
              </a:rPr>
              <a:t>cattle, 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5" dirty="0">
                <a:latin typeface="Arial"/>
                <a:cs typeface="Arial"/>
              </a:rPr>
              <a:t>poultry </a:t>
            </a:r>
            <a:r>
              <a:rPr sz="1200" spc="-75" dirty="0">
                <a:latin typeface="Arial"/>
                <a:cs typeface="Arial"/>
              </a:rPr>
              <a:t>being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45" dirty="0">
                <a:latin typeface="Arial"/>
                <a:cs typeface="Arial"/>
              </a:rPr>
              <a:t>produced.</a:t>
            </a:r>
            <a:endParaRPr sz="1200">
              <a:latin typeface="Arial"/>
              <a:cs typeface="Arial"/>
            </a:endParaRPr>
          </a:p>
          <a:p>
            <a:pPr marL="184785" marR="230504" indent="-172085">
              <a:lnSpc>
                <a:spcPts val="1430"/>
              </a:lnSpc>
              <a:spcBef>
                <a:spcPts val="20"/>
              </a:spcBef>
              <a:buChar char="•"/>
              <a:tabLst>
                <a:tab pos="185420" algn="l"/>
                <a:tab pos="2673350" algn="l"/>
              </a:tabLst>
            </a:pPr>
            <a:r>
              <a:rPr sz="1200" spc="-35" dirty="0">
                <a:latin typeface="Arial"/>
                <a:cs typeface="Arial"/>
              </a:rPr>
              <a:t>Nearly</a:t>
            </a:r>
            <a:r>
              <a:rPr sz="1200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45" dirty="0">
                <a:latin typeface="Arial"/>
                <a:cs typeface="Arial"/>
              </a:rPr>
              <a:t>lives </a:t>
            </a:r>
            <a:r>
              <a:rPr sz="1200" spc="-75" dirty="0">
                <a:latin typeface="Arial"/>
                <a:cs typeface="Arial"/>
              </a:rPr>
              <a:t>in </a:t>
            </a:r>
            <a:r>
              <a:rPr sz="1200" spc="10" dirty="0">
                <a:latin typeface="Arial"/>
                <a:cs typeface="Arial"/>
              </a:rPr>
              <a:t>this </a:t>
            </a:r>
            <a:r>
              <a:rPr sz="1200" spc="-65" dirty="0">
                <a:latin typeface="Arial"/>
                <a:cs typeface="Arial"/>
              </a:rPr>
              <a:t>region, </a:t>
            </a:r>
            <a:r>
              <a:rPr sz="1200" spc="-20" dirty="0">
                <a:latin typeface="Arial"/>
                <a:cs typeface="Arial"/>
              </a:rPr>
              <a:t>thanks </a:t>
            </a:r>
            <a:r>
              <a:rPr sz="1200" spc="5" dirty="0">
                <a:latin typeface="Arial"/>
                <a:cs typeface="Arial"/>
              </a:rPr>
              <a:t>to </a:t>
            </a:r>
            <a:r>
              <a:rPr sz="1200" spc="-20" dirty="0">
                <a:latin typeface="Arial"/>
                <a:cs typeface="Arial"/>
              </a:rPr>
              <a:t>cities </a:t>
            </a:r>
            <a:r>
              <a:rPr sz="1200" spc="-70" dirty="0">
                <a:latin typeface="Arial"/>
                <a:cs typeface="Arial"/>
              </a:rPr>
              <a:t>like </a:t>
            </a:r>
            <a:r>
              <a:rPr sz="1200" spc="-35" dirty="0">
                <a:latin typeface="Arial"/>
                <a:cs typeface="Arial"/>
              </a:rPr>
              <a:t>Atlanta, </a:t>
            </a:r>
            <a:r>
              <a:rPr sz="1200" spc="-30" dirty="0">
                <a:latin typeface="Arial"/>
                <a:cs typeface="Arial"/>
              </a:rPr>
              <a:t>Athens,  </a:t>
            </a:r>
            <a:r>
              <a:rPr sz="1200" spc="-45" dirty="0">
                <a:latin typeface="Arial"/>
                <a:cs typeface="Arial"/>
              </a:rPr>
              <a:t>ftacon, </a:t>
            </a:r>
            <a:r>
              <a:rPr sz="1200" spc="-70" dirty="0">
                <a:latin typeface="Arial"/>
                <a:cs typeface="Arial"/>
              </a:rPr>
              <a:t>Columbus, </a:t>
            </a:r>
            <a:r>
              <a:rPr sz="1200" spc="-45" dirty="0">
                <a:latin typeface="Arial"/>
                <a:cs typeface="Arial"/>
              </a:rPr>
              <a:t>Augusta, 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-50" dirty="0">
                <a:latin typeface="Arial"/>
                <a:cs typeface="Arial"/>
              </a:rPr>
              <a:t>ftilledgeville.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ts val="1405"/>
              </a:lnSpc>
              <a:buChar char="•"/>
              <a:tabLst>
                <a:tab pos="185420" algn="l"/>
                <a:tab pos="6369685" algn="l"/>
              </a:tabLst>
            </a:pPr>
            <a:r>
              <a:rPr sz="1200" spc="-30" dirty="0">
                <a:latin typeface="Arial"/>
                <a:cs typeface="Arial"/>
              </a:rPr>
              <a:t>There </a:t>
            </a:r>
            <a:r>
              <a:rPr sz="1200" spc="-15" dirty="0">
                <a:latin typeface="Arial"/>
                <a:cs typeface="Arial"/>
              </a:rPr>
              <a:t>are </a:t>
            </a:r>
            <a:r>
              <a:rPr sz="1200" spc="-85" dirty="0">
                <a:latin typeface="Arial"/>
                <a:cs typeface="Arial"/>
              </a:rPr>
              <a:t>a  </a:t>
            </a:r>
            <a:r>
              <a:rPr sz="1200" spc="-10" dirty="0">
                <a:latin typeface="Arial"/>
                <a:cs typeface="Arial"/>
              </a:rPr>
              <a:t>lot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-40" dirty="0">
                <a:latin typeface="Arial"/>
                <a:cs typeface="Arial"/>
              </a:rPr>
              <a:t>businesses </a:t>
            </a:r>
            <a:r>
              <a:rPr sz="1200" spc="-75" dirty="0">
                <a:latin typeface="Arial"/>
                <a:cs typeface="Arial"/>
              </a:rPr>
              <a:t>in  </a:t>
            </a:r>
            <a:r>
              <a:rPr sz="1200" spc="10" dirty="0">
                <a:latin typeface="Arial"/>
                <a:cs typeface="Arial"/>
              </a:rPr>
              <a:t>this </a:t>
            </a:r>
            <a:r>
              <a:rPr sz="1200" spc="-65" dirty="0">
                <a:latin typeface="Arial"/>
                <a:cs typeface="Arial"/>
              </a:rPr>
              <a:t>region, and </a:t>
            </a:r>
            <a:r>
              <a:rPr sz="1200" spc="40" dirty="0">
                <a:latin typeface="Arial"/>
                <a:cs typeface="Arial"/>
              </a:rPr>
              <a:t>it</a:t>
            </a:r>
            <a:r>
              <a:rPr sz="1200" spc="165" dirty="0">
                <a:latin typeface="Arial"/>
                <a:cs typeface="Arial"/>
              </a:rPr>
              <a:t> </a:t>
            </a:r>
            <a:r>
              <a:rPr sz="1200" spc="15" dirty="0">
                <a:latin typeface="Arial"/>
                <a:cs typeface="Arial"/>
              </a:rPr>
              <a:t>features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14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100" dirty="0">
                <a:latin typeface="Arial"/>
                <a:cs typeface="Arial"/>
              </a:rPr>
              <a:t>Coastal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110" dirty="0">
                <a:latin typeface="Arial"/>
                <a:cs typeface="Arial"/>
              </a:rPr>
              <a:t>Plain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5"/>
              </a:spcBef>
              <a:buChar char="•"/>
              <a:tabLst>
                <a:tab pos="185420" algn="l"/>
                <a:tab pos="3758565" algn="l"/>
              </a:tabLst>
            </a:pPr>
            <a:r>
              <a:rPr sz="1200" spc="-50" dirty="0">
                <a:latin typeface="Arial"/>
                <a:cs typeface="Arial"/>
              </a:rPr>
              <a:t>The </a:t>
            </a:r>
            <a:r>
              <a:rPr sz="1200" spc="-65" dirty="0">
                <a:latin typeface="Arial"/>
                <a:cs typeface="Arial"/>
              </a:rPr>
              <a:t>Coastal </a:t>
            </a:r>
            <a:r>
              <a:rPr sz="1200" spc="-85" dirty="0">
                <a:latin typeface="Arial"/>
                <a:cs typeface="Arial"/>
              </a:rPr>
              <a:t>Plain 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is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105" dirty="0">
                <a:latin typeface="Arial"/>
                <a:cs typeface="Arial"/>
              </a:rPr>
              <a:t>, </a:t>
            </a:r>
            <a:r>
              <a:rPr sz="1200" spc="-55" dirty="0">
                <a:latin typeface="Arial"/>
                <a:cs typeface="Arial"/>
              </a:rPr>
              <a:t>covering </a:t>
            </a:r>
            <a:r>
              <a:rPr sz="1200" spc="-50" dirty="0">
                <a:latin typeface="Arial"/>
                <a:cs typeface="Arial"/>
              </a:rPr>
              <a:t>roughly </a:t>
            </a:r>
            <a:r>
              <a:rPr sz="1200" spc="-95" dirty="0">
                <a:latin typeface="Arial"/>
                <a:cs typeface="Arial"/>
              </a:rPr>
              <a:t>60%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spc="-16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state.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  <a:tab pos="2393950" algn="l"/>
              </a:tabLst>
            </a:pPr>
            <a:r>
              <a:rPr sz="1200" spc="204" dirty="0">
                <a:latin typeface="Arial"/>
                <a:cs typeface="Arial"/>
              </a:rPr>
              <a:t>It</a:t>
            </a:r>
            <a:r>
              <a:rPr sz="1200" u="sng" spc="20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-15" dirty="0">
                <a:latin typeface="Arial"/>
                <a:cs typeface="Arial"/>
              </a:rPr>
              <a:t>extends </a:t>
            </a:r>
            <a:r>
              <a:rPr sz="1200" spc="5" dirty="0">
                <a:latin typeface="Arial"/>
                <a:cs typeface="Arial"/>
              </a:rPr>
              <a:t>to </a:t>
            </a:r>
            <a:r>
              <a:rPr sz="1200" spc="-70" dirty="0">
                <a:latin typeface="Arial"/>
                <a:cs typeface="Arial"/>
              </a:rPr>
              <a:t>Georgia’s </a:t>
            </a:r>
            <a:r>
              <a:rPr sz="1200" spc="-10" dirty="0">
                <a:latin typeface="Arial"/>
                <a:cs typeface="Arial"/>
              </a:rPr>
              <a:t>southern </a:t>
            </a:r>
            <a:r>
              <a:rPr sz="1200" spc="-15" dirty="0">
                <a:latin typeface="Arial"/>
                <a:cs typeface="Arial"/>
              </a:rPr>
              <a:t>border </a:t>
            </a:r>
            <a:r>
              <a:rPr sz="1200" spc="20" dirty="0">
                <a:latin typeface="Arial"/>
                <a:cs typeface="Arial"/>
              </a:rPr>
              <a:t>with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65" dirty="0">
                <a:latin typeface="Arial"/>
                <a:cs typeface="Arial"/>
              </a:rPr>
              <a:t>Florida.</a:t>
            </a:r>
            <a:endParaRPr sz="1200">
              <a:latin typeface="Arial"/>
              <a:cs typeface="Arial"/>
            </a:endParaRPr>
          </a:p>
          <a:p>
            <a:pPr marL="184785" marR="533400" indent="-172085">
              <a:lnSpc>
                <a:spcPts val="1430"/>
              </a:lnSpc>
              <a:spcBef>
                <a:spcPts val="55"/>
              </a:spcBef>
              <a:buChar char="•"/>
              <a:tabLst>
                <a:tab pos="185420" algn="l"/>
                <a:tab pos="3736975" algn="l"/>
              </a:tabLst>
            </a:pPr>
            <a:r>
              <a:rPr sz="1200" spc="204" dirty="0">
                <a:latin typeface="Arial"/>
                <a:cs typeface="Arial"/>
              </a:rPr>
              <a:t>It </a:t>
            </a:r>
            <a:r>
              <a:rPr sz="1200" spc="20" dirty="0">
                <a:latin typeface="Arial"/>
                <a:cs typeface="Arial"/>
              </a:rPr>
              <a:t>stretches </a:t>
            </a:r>
            <a:r>
              <a:rPr sz="1200" spc="60" dirty="0">
                <a:latin typeface="Arial"/>
                <a:cs typeface="Arial"/>
              </a:rPr>
              <a:t>from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150" dirty="0">
                <a:latin typeface="Arial"/>
                <a:cs typeface="Arial"/>
              </a:rPr>
              <a:t>off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-70" dirty="0">
                <a:latin typeface="Arial"/>
                <a:cs typeface="Arial"/>
              </a:rPr>
              <a:t>Georgia’s </a:t>
            </a:r>
            <a:r>
              <a:rPr sz="1200" spc="-10" dirty="0">
                <a:latin typeface="Arial"/>
                <a:cs typeface="Arial"/>
              </a:rPr>
              <a:t>eastern </a:t>
            </a:r>
            <a:r>
              <a:rPr sz="1200" spc="-20" dirty="0">
                <a:latin typeface="Arial"/>
                <a:cs typeface="Arial"/>
              </a:rPr>
              <a:t>coast</a:t>
            </a:r>
            <a:r>
              <a:rPr sz="1200" spc="-135" dirty="0">
                <a:latin typeface="Arial"/>
                <a:cs typeface="Arial"/>
              </a:rPr>
              <a:t> </a:t>
            </a:r>
            <a:r>
              <a:rPr sz="1200" spc="5" dirty="0">
                <a:latin typeface="Arial"/>
                <a:cs typeface="Arial"/>
              </a:rPr>
              <a:t>to  </a:t>
            </a:r>
            <a:r>
              <a:rPr sz="1200" spc="-60" dirty="0">
                <a:latin typeface="Arial"/>
                <a:cs typeface="Arial"/>
              </a:rPr>
              <a:t>Alabama.</a:t>
            </a:r>
            <a:endParaRPr sz="1200">
              <a:latin typeface="Arial"/>
              <a:cs typeface="Arial"/>
            </a:endParaRPr>
          </a:p>
          <a:p>
            <a:pPr marL="184785" marR="140970" indent="-172085">
              <a:lnSpc>
                <a:spcPts val="1430"/>
              </a:lnSpc>
              <a:spcBef>
                <a:spcPts val="20"/>
              </a:spcBef>
              <a:buChar char="•"/>
              <a:tabLst>
                <a:tab pos="185420" algn="l"/>
                <a:tab pos="3616960" algn="l"/>
              </a:tabLst>
            </a:pPr>
            <a:r>
              <a:rPr sz="1200" spc="-50" dirty="0">
                <a:latin typeface="Arial"/>
                <a:cs typeface="Arial"/>
              </a:rPr>
              <a:t>The  </a:t>
            </a:r>
            <a:r>
              <a:rPr sz="1200" spc="-65" dirty="0">
                <a:latin typeface="Arial"/>
                <a:cs typeface="Arial"/>
              </a:rPr>
              <a:t>Coastal</a:t>
            </a:r>
            <a:r>
              <a:rPr sz="1200" spc="-114" dirty="0">
                <a:latin typeface="Arial"/>
                <a:cs typeface="Arial"/>
              </a:rPr>
              <a:t> </a:t>
            </a:r>
            <a:r>
              <a:rPr sz="1200" spc="-85" dirty="0">
                <a:latin typeface="Arial"/>
                <a:cs typeface="Arial"/>
              </a:rPr>
              <a:t>Plain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has</a:t>
            </a:r>
            <a:r>
              <a:rPr sz="12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-35" dirty="0">
                <a:latin typeface="Arial"/>
                <a:cs typeface="Arial"/>
              </a:rPr>
              <a:t>produces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majority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state’s  </a:t>
            </a:r>
            <a:r>
              <a:rPr sz="1200" spc="-45" dirty="0">
                <a:latin typeface="Arial"/>
                <a:cs typeface="Arial"/>
              </a:rPr>
              <a:t>crops.</a:t>
            </a:r>
            <a:endParaRPr sz="1200">
              <a:latin typeface="Arial"/>
              <a:cs typeface="Arial"/>
            </a:endParaRPr>
          </a:p>
          <a:p>
            <a:pPr marL="184785" marR="127000" indent="-172085">
              <a:lnSpc>
                <a:spcPts val="1430"/>
              </a:lnSpc>
              <a:spcBef>
                <a:spcPts val="20"/>
              </a:spcBef>
              <a:buFont typeface="Arial"/>
              <a:buChar char="•"/>
              <a:tabLst>
                <a:tab pos="185420" algn="l"/>
                <a:tab pos="2171065" algn="l"/>
              </a:tabLst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spc="-105" dirty="0">
                <a:latin typeface="Arial"/>
                <a:cs typeface="Arial"/>
              </a:rPr>
              <a:t>, </a:t>
            </a:r>
            <a:r>
              <a:rPr sz="1200" spc="-75" dirty="0">
                <a:latin typeface="Arial"/>
                <a:cs typeface="Arial"/>
              </a:rPr>
              <a:t>onions, </a:t>
            </a:r>
            <a:r>
              <a:rPr sz="1200" spc="-60" dirty="0">
                <a:latin typeface="Arial"/>
                <a:cs typeface="Arial"/>
              </a:rPr>
              <a:t>pecans, </a:t>
            </a:r>
            <a:r>
              <a:rPr sz="1200" spc="-35" dirty="0">
                <a:latin typeface="Arial"/>
                <a:cs typeface="Arial"/>
              </a:rPr>
              <a:t>corn, 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dirty="0">
                <a:latin typeface="Arial"/>
                <a:cs typeface="Arial"/>
              </a:rPr>
              <a:t>other </a:t>
            </a:r>
            <a:r>
              <a:rPr sz="1200" spc="-25" dirty="0">
                <a:latin typeface="Arial"/>
                <a:cs typeface="Arial"/>
              </a:rPr>
              <a:t>agricultural </a:t>
            </a:r>
            <a:r>
              <a:rPr sz="1200" spc="-5" dirty="0">
                <a:latin typeface="Arial"/>
                <a:cs typeface="Arial"/>
              </a:rPr>
              <a:t>products </a:t>
            </a:r>
            <a:r>
              <a:rPr sz="1200" spc="-15" dirty="0">
                <a:latin typeface="Arial"/>
                <a:cs typeface="Arial"/>
              </a:rPr>
              <a:t>are </a:t>
            </a:r>
            <a:r>
              <a:rPr sz="1200" spc="-40" dirty="0">
                <a:latin typeface="Arial"/>
                <a:cs typeface="Arial"/>
              </a:rPr>
              <a:t>grown  </a:t>
            </a:r>
            <a:r>
              <a:rPr sz="1200" spc="-45" dirty="0">
                <a:latin typeface="Arial"/>
                <a:cs typeface="Arial"/>
              </a:rPr>
              <a:t>here.</a:t>
            </a:r>
            <a:endParaRPr sz="1200">
              <a:latin typeface="Arial"/>
              <a:cs typeface="Arial"/>
            </a:endParaRPr>
          </a:p>
          <a:p>
            <a:pPr marL="184785" marR="117475" indent="-172085">
              <a:lnSpc>
                <a:spcPts val="1430"/>
              </a:lnSpc>
              <a:spcBef>
                <a:spcPts val="20"/>
              </a:spcBef>
              <a:buChar char="•"/>
              <a:tabLst>
                <a:tab pos="185420" algn="l"/>
                <a:tab pos="3203575" algn="l"/>
              </a:tabLst>
            </a:pPr>
            <a:r>
              <a:rPr sz="1200" spc="-50" dirty="0">
                <a:latin typeface="Arial"/>
                <a:cs typeface="Arial"/>
              </a:rPr>
              <a:t>The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region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55" dirty="0">
                <a:latin typeface="Arial"/>
                <a:cs typeface="Arial"/>
              </a:rPr>
              <a:t>has</a:t>
            </a:r>
            <a:r>
              <a:rPr sz="12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105" dirty="0">
                <a:latin typeface="Arial"/>
                <a:cs typeface="Arial"/>
              </a:rPr>
              <a:t>, </a:t>
            </a:r>
            <a:r>
              <a:rPr sz="1200" spc="-35" dirty="0">
                <a:latin typeface="Arial"/>
                <a:cs typeface="Arial"/>
              </a:rPr>
              <a:t>which </a:t>
            </a:r>
            <a:r>
              <a:rPr sz="1200" spc="30" dirty="0">
                <a:latin typeface="Arial"/>
                <a:cs typeface="Arial"/>
              </a:rPr>
              <a:t>attracts </a:t>
            </a:r>
            <a:r>
              <a:rPr sz="1200" spc="-45" dirty="0">
                <a:latin typeface="Arial"/>
                <a:cs typeface="Arial"/>
              </a:rPr>
              <a:t>large </a:t>
            </a:r>
            <a:r>
              <a:rPr sz="1200" spc="-15" dirty="0">
                <a:latin typeface="Arial"/>
                <a:cs typeface="Arial"/>
              </a:rPr>
              <a:t>numbers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15" dirty="0">
                <a:latin typeface="Arial"/>
                <a:cs typeface="Arial"/>
              </a:rPr>
              <a:t>tourists </a:t>
            </a:r>
            <a:r>
              <a:rPr sz="1200" spc="-60" dirty="0">
                <a:latin typeface="Arial"/>
                <a:cs typeface="Arial"/>
              </a:rPr>
              <a:t>each  </a:t>
            </a:r>
            <a:r>
              <a:rPr sz="1200" spc="-50" dirty="0">
                <a:latin typeface="Arial"/>
                <a:cs typeface="Arial"/>
              </a:rPr>
              <a:t>year.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ts val="1400"/>
              </a:lnSpc>
              <a:buChar char="•"/>
              <a:tabLst>
                <a:tab pos="185420" algn="l"/>
                <a:tab pos="5045075" algn="l"/>
              </a:tabLst>
            </a:pPr>
            <a:r>
              <a:rPr sz="1200" spc="-50" dirty="0">
                <a:latin typeface="Arial"/>
                <a:cs typeface="Arial"/>
              </a:rPr>
              <a:t>The </a:t>
            </a:r>
            <a:r>
              <a:rPr sz="1200" spc="-65" dirty="0">
                <a:latin typeface="Arial"/>
                <a:cs typeface="Arial"/>
              </a:rPr>
              <a:t>Coastal </a:t>
            </a:r>
            <a:r>
              <a:rPr sz="1200" spc="-85" dirty="0">
                <a:latin typeface="Arial"/>
                <a:cs typeface="Arial"/>
              </a:rPr>
              <a:t>Plain  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-35" dirty="0">
                <a:latin typeface="Arial"/>
                <a:cs typeface="Arial"/>
              </a:rPr>
              <a:t>Piedmont</a:t>
            </a:r>
            <a:r>
              <a:rPr sz="1200" spc="235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regions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are</a:t>
            </a:r>
            <a:r>
              <a:rPr sz="12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-20" dirty="0">
                <a:latin typeface="Arial"/>
                <a:cs typeface="Arial"/>
              </a:rPr>
              <a:t>tropical </a:t>
            </a:r>
            <a:r>
              <a:rPr sz="1200" spc="-5" dirty="0">
                <a:latin typeface="Arial"/>
                <a:cs typeface="Arial"/>
              </a:rPr>
              <a:t>than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184785">
              <a:lnSpc>
                <a:spcPts val="1435"/>
              </a:lnSpc>
            </a:pPr>
            <a:r>
              <a:rPr sz="1200" dirty="0">
                <a:latin typeface="Arial"/>
                <a:cs typeface="Arial"/>
              </a:rPr>
              <a:t>other </a:t>
            </a:r>
            <a:r>
              <a:rPr sz="1200" spc="-50" dirty="0">
                <a:latin typeface="Arial"/>
                <a:cs typeface="Arial"/>
              </a:rPr>
              <a:t>regions because </a:t>
            </a:r>
            <a:r>
              <a:rPr sz="1200" spc="5" dirty="0">
                <a:latin typeface="Arial"/>
                <a:cs typeface="Arial"/>
              </a:rPr>
              <a:t>they </a:t>
            </a:r>
            <a:r>
              <a:rPr sz="1200" spc="-15" dirty="0">
                <a:latin typeface="Arial"/>
                <a:cs typeface="Arial"/>
              </a:rPr>
              <a:t>are </a:t>
            </a:r>
            <a:r>
              <a:rPr sz="1200" spc="-10" dirty="0">
                <a:latin typeface="Arial"/>
                <a:cs typeface="Arial"/>
              </a:rPr>
              <a:t>between </a:t>
            </a:r>
            <a:r>
              <a:rPr sz="1200" spc="25" dirty="0">
                <a:latin typeface="Arial"/>
                <a:cs typeface="Arial"/>
              </a:rPr>
              <a:t>the warm </a:t>
            </a:r>
            <a:r>
              <a:rPr sz="1200" spc="-5" dirty="0">
                <a:latin typeface="Arial"/>
                <a:cs typeface="Arial"/>
              </a:rPr>
              <a:t>waters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25" dirty="0">
                <a:latin typeface="Arial"/>
                <a:cs typeface="Arial"/>
              </a:rPr>
              <a:t>the </a:t>
            </a:r>
            <a:r>
              <a:rPr sz="1200" spc="-15" dirty="0">
                <a:latin typeface="Arial"/>
                <a:cs typeface="Arial"/>
              </a:rPr>
              <a:t>Gulf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-30" dirty="0">
                <a:latin typeface="Arial"/>
                <a:cs typeface="Arial"/>
              </a:rPr>
              <a:t>ftexico </a:t>
            </a:r>
            <a:r>
              <a:rPr sz="1200" spc="-60" dirty="0">
                <a:latin typeface="Arial"/>
                <a:cs typeface="Arial"/>
              </a:rPr>
              <a:t>and</a:t>
            </a:r>
            <a:r>
              <a:rPr sz="1200" spc="190" dirty="0">
                <a:latin typeface="Arial"/>
                <a:cs typeface="Arial"/>
              </a:rPr>
              <a:t> </a:t>
            </a:r>
            <a:r>
              <a:rPr sz="1200" spc="2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  <a:spcBef>
                <a:spcPts val="5"/>
              </a:spcBef>
            </a:pPr>
            <a:r>
              <a:rPr sz="1200" spc="-20" dirty="0">
                <a:latin typeface="Arial"/>
                <a:cs typeface="Arial"/>
              </a:rPr>
              <a:t>Atlantic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114" dirty="0">
                <a:latin typeface="Arial"/>
                <a:cs typeface="Arial"/>
              </a:rPr>
              <a:t>Ocean.</a:t>
            </a:r>
            <a:endParaRPr sz="1200">
              <a:latin typeface="Arial"/>
              <a:cs typeface="Arial"/>
            </a:endParaRPr>
          </a:p>
          <a:p>
            <a:pPr marL="184785" marR="226695" indent="-172085">
              <a:lnSpc>
                <a:spcPts val="1430"/>
              </a:lnSpc>
              <a:spcBef>
                <a:spcPts val="65"/>
              </a:spcBef>
              <a:buChar char="•"/>
              <a:tabLst>
                <a:tab pos="185420" algn="l"/>
                <a:tab pos="5111750" algn="l"/>
              </a:tabLst>
            </a:pPr>
            <a:r>
              <a:rPr sz="1200" spc="-10" dirty="0">
                <a:latin typeface="Arial"/>
                <a:cs typeface="Arial"/>
              </a:rPr>
              <a:t>Summer </a:t>
            </a:r>
            <a:r>
              <a:rPr sz="1200" spc="-5" dirty="0">
                <a:latin typeface="Arial"/>
                <a:cs typeface="Arial"/>
              </a:rPr>
              <a:t>tends </a:t>
            </a:r>
            <a:r>
              <a:rPr sz="1200" spc="5" dirty="0">
                <a:latin typeface="Arial"/>
                <a:cs typeface="Arial"/>
              </a:rPr>
              <a:t>to </a:t>
            </a:r>
            <a:r>
              <a:rPr sz="1200" spc="-50" dirty="0">
                <a:latin typeface="Arial"/>
                <a:cs typeface="Arial"/>
              </a:rPr>
              <a:t>be </a:t>
            </a:r>
            <a:r>
              <a:rPr sz="1200" spc="-85" dirty="0">
                <a:latin typeface="Arial"/>
                <a:cs typeface="Arial"/>
              </a:rPr>
              <a:t>long  </a:t>
            </a:r>
            <a:r>
              <a:rPr sz="1200" spc="-65" dirty="0">
                <a:latin typeface="Arial"/>
                <a:cs typeface="Arial"/>
              </a:rPr>
              <a:t>and  </a:t>
            </a:r>
            <a:r>
              <a:rPr sz="1200" spc="-40" dirty="0">
                <a:latin typeface="Arial"/>
                <a:cs typeface="Arial"/>
              </a:rPr>
              <a:t>hot,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while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sz="1200" spc="-30" dirty="0">
                <a:latin typeface="Arial"/>
                <a:cs typeface="Arial"/>
              </a:rPr>
              <a:t>compared </a:t>
            </a:r>
            <a:r>
              <a:rPr sz="1200" spc="5" dirty="0">
                <a:latin typeface="Arial"/>
                <a:cs typeface="Arial"/>
              </a:rPr>
              <a:t>to </a:t>
            </a:r>
            <a:r>
              <a:rPr sz="1200" spc="30" dirty="0">
                <a:latin typeface="Arial"/>
                <a:cs typeface="Arial"/>
              </a:rPr>
              <a:t>the  </a:t>
            </a:r>
            <a:r>
              <a:rPr sz="1200" spc="50" dirty="0">
                <a:latin typeface="Arial"/>
                <a:cs typeface="Arial"/>
              </a:rPr>
              <a:t>rest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state.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965" y="139445"/>
            <a:ext cx="6642100" cy="8796655"/>
          </a:xfrm>
          <a:custGeom>
            <a:avLst/>
            <a:gdLst/>
            <a:ahLst/>
            <a:cxnLst/>
            <a:rect l="l" t="t" r="r" b="b"/>
            <a:pathLst>
              <a:path w="6642100" h="8796655">
                <a:moveTo>
                  <a:pt x="6641592" y="8796528"/>
                </a:moveTo>
                <a:lnTo>
                  <a:pt x="6641592" y="0"/>
                </a:lnTo>
                <a:lnTo>
                  <a:pt x="0" y="0"/>
                </a:lnTo>
                <a:lnTo>
                  <a:pt x="0" y="8796528"/>
                </a:lnTo>
                <a:lnTo>
                  <a:pt x="6641592" y="879652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739" y="8970267"/>
            <a:ext cx="981075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-135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217" y="677671"/>
            <a:ext cx="8540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95" dirty="0">
                <a:latin typeface="Arial"/>
                <a:cs typeface="Arial"/>
              </a:rPr>
              <a:t>Directions: </a:t>
            </a:r>
            <a:r>
              <a:rPr sz="1200" spc="-85" dirty="0">
                <a:latin typeface="Arial"/>
                <a:cs typeface="Arial"/>
              </a:rPr>
              <a:t>Choose </a:t>
            </a:r>
            <a:r>
              <a:rPr sz="1200" spc="-70" dirty="0">
                <a:latin typeface="Arial"/>
                <a:cs typeface="Arial"/>
              </a:rPr>
              <a:t>one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-70" dirty="0">
                <a:latin typeface="Arial"/>
                <a:cs typeface="Arial"/>
              </a:rPr>
              <a:t>Georgia’s </a:t>
            </a:r>
            <a:r>
              <a:rPr sz="1200" spc="25" dirty="0">
                <a:latin typeface="Arial"/>
                <a:cs typeface="Arial"/>
              </a:rPr>
              <a:t>five </a:t>
            </a:r>
            <a:r>
              <a:rPr sz="1200" spc="-50" dirty="0">
                <a:latin typeface="Arial"/>
                <a:cs typeface="Arial"/>
              </a:rPr>
              <a:t>regions 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-15" dirty="0">
                <a:latin typeface="Arial"/>
                <a:cs typeface="Arial"/>
              </a:rPr>
              <a:t>create </a:t>
            </a:r>
            <a:r>
              <a:rPr sz="1200" spc="-85" dirty="0">
                <a:latin typeface="Arial"/>
                <a:cs typeface="Arial"/>
              </a:rPr>
              <a:t>a </a:t>
            </a:r>
            <a:r>
              <a:rPr sz="1200" spc="-30" dirty="0">
                <a:latin typeface="Arial"/>
                <a:cs typeface="Arial"/>
              </a:rPr>
              <a:t>“welcome </a:t>
            </a:r>
            <a:r>
              <a:rPr sz="1200" spc="-65" dirty="0">
                <a:latin typeface="Arial"/>
                <a:cs typeface="Arial"/>
              </a:rPr>
              <a:t>sign” </a:t>
            </a:r>
            <a:r>
              <a:rPr sz="1200" spc="35" dirty="0">
                <a:latin typeface="Arial"/>
                <a:cs typeface="Arial"/>
              </a:rPr>
              <a:t>that </a:t>
            </a:r>
            <a:r>
              <a:rPr sz="1200" spc="-10" dirty="0">
                <a:latin typeface="Arial"/>
                <a:cs typeface="Arial"/>
              </a:rPr>
              <a:t>visitors </a:t>
            </a:r>
            <a:r>
              <a:rPr sz="1200" spc="-30" dirty="0">
                <a:latin typeface="Arial"/>
                <a:cs typeface="Arial"/>
              </a:rPr>
              <a:t>will </a:t>
            </a:r>
            <a:r>
              <a:rPr sz="1200" spc="-35" dirty="0">
                <a:latin typeface="Arial"/>
                <a:cs typeface="Arial"/>
              </a:rPr>
              <a:t>see </a:t>
            </a:r>
            <a:r>
              <a:rPr sz="1200" spc="-65" dirty="0">
                <a:latin typeface="Arial"/>
                <a:cs typeface="Arial"/>
              </a:rPr>
              <a:t>as </a:t>
            </a:r>
            <a:r>
              <a:rPr sz="1200" spc="10" dirty="0">
                <a:latin typeface="Arial"/>
                <a:cs typeface="Arial"/>
              </a:rPr>
              <a:t>they </a:t>
            </a:r>
            <a:r>
              <a:rPr sz="1200" dirty="0">
                <a:latin typeface="Arial"/>
                <a:cs typeface="Arial"/>
              </a:rPr>
              <a:t>enter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70" dirty="0">
                <a:latin typeface="Arial"/>
                <a:cs typeface="Arial"/>
              </a:rPr>
              <a:t>region. </a:t>
            </a:r>
            <a:r>
              <a:rPr sz="1200" spc="-50" dirty="0">
                <a:latin typeface="Arial"/>
                <a:cs typeface="Arial"/>
              </a:rPr>
              <a:t>The </a:t>
            </a:r>
            <a:r>
              <a:rPr sz="1200" spc="-70" dirty="0">
                <a:latin typeface="Arial"/>
                <a:cs typeface="Arial"/>
              </a:rPr>
              <a:t>sign  </a:t>
            </a:r>
            <a:r>
              <a:rPr sz="1200" spc="-50" dirty="0">
                <a:latin typeface="Arial"/>
                <a:cs typeface="Arial"/>
              </a:rPr>
              <a:t>should </a:t>
            </a:r>
            <a:r>
              <a:rPr sz="1200" spc="-60" dirty="0">
                <a:latin typeface="Arial"/>
                <a:cs typeface="Arial"/>
              </a:rPr>
              <a:t>include </a:t>
            </a:r>
            <a:r>
              <a:rPr sz="1200" spc="-65" dirty="0">
                <a:latin typeface="Arial"/>
                <a:cs typeface="Arial"/>
              </a:rPr>
              <a:t>key </a:t>
            </a:r>
            <a:r>
              <a:rPr sz="1200" spc="35" dirty="0">
                <a:latin typeface="Arial"/>
                <a:cs typeface="Arial"/>
              </a:rPr>
              <a:t>facts </a:t>
            </a:r>
            <a:r>
              <a:rPr sz="1200" spc="-30" dirty="0">
                <a:latin typeface="Arial"/>
                <a:cs typeface="Arial"/>
              </a:rPr>
              <a:t>about </a:t>
            </a:r>
            <a:r>
              <a:rPr sz="1200" spc="30" dirty="0">
                <a:latin typeface="Arial"/>
                <a:cs typeface="Arial"/>
              </a:rPr>
              <a:t>the </a:t>
            </a:r>
            <a:r>
              <a:rPr sz="1200" spc="-65" dirty="0">
                <a:latin typeface="Arial"/>
                <a:cs typeface="Arial"/>
              </a:rPr>
              <a:t>region, as </a:t>
            </a:r>
            <a:r>
              <a:rPr sz="1200" spc="-30" dirty="0">
                <a:latin typeface="Arial"/>
                <a:cs typeface="Arial"/>
              </a:rPr>
              <a:t>well </a:t>
            </a:r>
            <a:r>
              <a:rPr sz="1200" spc="-65" dirty="0">
                <a:latin typeface="Arial"/>
                <a:cs typeface="Arial"/>
              </a:rPr>
              <a:t>as </a:t>
            </a:r>
            <a:r>
              <a:rPr sz="1200" spc="-25" dirty="0">
                <a:latin typeface="Arial"/>
                <a:cs typeface="Arial"/>
              </a:rPr>
              <a:t>significant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illustrations.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0173" y="198754"/>
            <a:ext cx="5263133" cy="461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124" y="1130808"/>
            <a:ext cx="8656320" cy="4925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5081" y="1175766"/>
            <a:ext cx="8511540" cy="4780915"/>
          </a:xfrm>
          <a:custGeom>
            <a:avLst/>
            <a:gdLst/>
            <a:ahLst/>
            <a:cxnLst/>
            <a:rect l="l" t="t" r="r" b="b"/>
            <a:pathLst>
              <a:path w="8511540" h="4780915">
                <a:moveTo>
                  <a:pt x="0" y="796798"/>
                </a:moveTo>
                <a:lnTo>
                  <a:pt x="1454" y="748259"/>
                </a:lnTo>
                <a:lnTo>
                  <a:pt x="5761" y="700490"/>
                </a:lnTo>
                <a:lnTo>
                  <a:pt x="12837" y="653573"/>
                </a:lnTo>
                <a:lnTo>
                  <a:pt x="22600" y="607592"/>
                </a:lnTo>
                <a:lnTo>
                  <a:pt x="34965" y="562630"/>
                </a:lnTo>
                <a:lnTo>
                  <a:pt x="49850" y="518771"/>
                </a:lnTo>
                <a:lnTo>
                  <a:pt x="67171" y="476097"/>
                </a:lnTo>
                <a:lnTo>
                  <a:pt x="86844" y="434692"/>
                </a:lnTo>
                <a:lnTo>
                  <a:pt x="108787" y="394640"/>
                </a:lnTo>
                <a:lnTo>
                  <a:pt x="132916" y="356024"/>
                </a:lnTo>
                <a:lnTo>
                  <a:pt x="159148" y="318927"/>
                </a:lnTo>
                <a:lnTo>
                  <a:pt x="187399" y="283432"/>
                </a:lnTo>
                <a:lnTo>
                  <a:pt x="217586" y="249624"/>
                </a:lnTo>
                <a:lnTo>
                  <a:pt x="249626" y="217585"/>
                </a:lnTo>
                <a:lnTo>
                  <a:pt x="283435" y="187398"/>
                </a:lnTo>
                <a:lnTo>
                  <a:pt x="318930" y="159147"/>
                </a:lnTo>
                <a:lnTo>
                  <a:pt x="356027" y="132916"/>
                </a:lnTo>
                <a:lnTo>
                  <a:pt x="394644" y="108787"/>
                </a:lnTo>
                <a:lnTo>
                  <a:pt x="434697" y="86844"/>
                </a:lnTo>
                <a:lnTo>
                  <a:pt x="476102" y="67170"/>
                </a:lnTo>
                <a:lnTo>
                  <a:pt x="518777" y="49850"/>
                </a:lnTo>
                <a:lnTo>
                  <a:pt x="562637" y="34965"/>
                </a:lnTo>
                <a:lnTo>
                  <a:pt x="607600" y="22600"/>
                </a:lnTo>
                <a:lnTo>
                  <a:pt x="653582" y="12837"/>
                </a:lnTo>
                <a:lnTo>
                  <a:pt x="700500" y="5761"/>
                </a:lnTo>
                <a:lnTo>
                  <a:pt x="748271" y="1454"/>
                </a:lnTo>
                <a:lnTo>
                  <a:pt x="796810" y="0"/>
                </a:lnTo>
                <a:lnTo>
                  <a:pt x="7714742" y="0"/>
                </a:lnTo>
                <a:lnTo>
                  <a:pt x="7763280" y="1454"/>
                </a:lnTo>
                <a:lnTo>
                  <a:pt x="7811049" y="5761"/>
                </a:lnTo>
                <a:lnTo>
                  <a:pt x="7857966" y="12837"/>
                </a:lnTo>
                <a:lnTo>
                  <a:pt x="7903947" y="22600"/>
                </a:lnTo>
                <a:lnTo>
                  <a:pt x="7948909" y="34965"/>
                </a:lnTo>
                <a:lnTo>
                  <a:pt x="7992768" y="49850"/>
                </a:lnTo>
                <a:lnTo>
                  <a:pt x="8035442" y="67170"/>
                </a:lnTo>
                <a:lnTo>
                  <a:pt x="8076847" y="86844"/>
                </a:lnTo>
                <a:lnTo>
                  <a:pt x="8116899" y="108787"/>
                </a:lnTo>
                <a:lnTo>
                  <a:pt x="8155515" y="132916"/>
                </a:lnTo>
                <a:lnTo>
                  <a:pt x="8192612" y="159147"/>
                </a:lnTo>
                <a:lnTo>
                  <a:pt x="8228107" y="187398"/>
                </a:lnTo>
                <a:lnTo>
                  <a:pt x="8261915" y="217585"/>
                </a:lnTo>
                <a:lnTo>
                  <a:pt x="8293954" y="249624"/>
                </a:lnTo>
                <a:lnTo>
                  <a:pt x="8324141" y="283432"/>
                </a:lnTo>
                <a:lnTo>
                  <a:pt x="8352392" y="318927"/>
                </a:lnTo>
                <a:lnTo>
                  <a:pt x="8378623" y="356024"/>
                </a:lnTo>
                <a:lnTo>
                  <a:pt x="8402752" y="394640"/>
                </a:lnTo>
                <a:lnTo>
                  <a:pt x="8424695" y="434692"/>
                </a:lnTo>
                <a:lnTo>
                  <a:pt x="8444369" y="476097"/>
                </a:lnTo>
                <a:lnTo>
                  <a:pt x="8461689" y="518771"/>
                </a:lnTo>
                <a:lnTo>
                  <a:pt x="8476574" y="562630"/>
                </a:lnTo>
                <a:lnTo>
                  <a:pt x="8488939" y="607592"/>
                </a:lnTo>
                <a:lnTo>
                  <a:pt x="8498702" y="653573"/>
                </a:lnTo>
                <a:lnTo>
                  <a:pt x="8505778" y="700490"/>
                </a:lnTo>
                <a:lnTo>
                  <a:pt x="8510085" y="748259"/>
                </a:lnTo>
                <a:lnTo>
                  <a:pt x="8511540" y="796798"/>
                </a:lnTo>
                <a:lnTo>
                  <a:pt x="8511540" y="3983990"/>
                </a:lnTo>
                <a:lnTo>
                  <a:pt x="8510085" y="4032528"/>
                </a:lnTo>
                <a:lnTo>
                  <a:pt x="8505778" y="4080297"/>
                </a:lnTo>
                <a:lnTo>
                  <a:pt x="8498702" y="4127214"/>
                </a:lnTo>
                <a:lnTo>
                  <a:pt x="8488939" y="4173195"/>
                </a:lnTo>
                <a:lnTo>
                  <a:pt x="8476574" y="4218157"/>
                </a:lnTo>
                <a:lnTo>
                  <a:pt x="8461689" y="4262016"/>
                </a:lnTo>
                <a:lnTo>
                  <a:pt x="8444369" y="4304690"/>
                </a:lnTo>
                <a:lnTo>
                  <a:pt x="8424695" y="4346095"/>
                </a:lnTo>
                <a:lnTo>
                  <a:pt x="8402752" y="4386147"/>
                </a:lnTo>
                <a:lnTo>
                  <a:pt x="8378623" y="4424763"/>
                </a:lnTo>
                <a:lnTo>
                  <a:pt x="8352392" y="4461860"/>
                </a:lnTo>
                <a:lnTo>
                  <a:pt x="8324141" y="4497355"/>
                </a:lnTo>
                <a:lnTo>
                  <a:pt x="8293954" y="4531163"/>
                </a:lnTo>
                <a:lnTo>
                  <a:pt x="8261915" y="4563202"/>
                </a:lnTo>
                <a:lnTo>
                  <a:pt x="8228107" y="4593389"/>
                </a:lnTo>
                <a:lnTo>
                  <a:pt x="8192612" y="4621640"/>
                </a:lnTo>
                <a:lnTo>
                  <a:pt x="8155515" y="4647871"/>
                </a:lnTo>
                <a:lnTo>
                  <a:pt x="8116899" y="4672000"/>
                </a:lnTo>
                <a:lnTo>
                  <a:pt x="8076847" y="4693943"/>
                </a:lnTo>
                <a:lnTo>
                  <a:pt x="8035442" y="4713617"/>
                </a:lnTo>
                <a:lnTo>
                  <a:pt x="7992768" y="4730937"/>
                </a:lnTo>
                <a:lnTo>
                  <a:pt x="7948909" y="4745822"/>
                </a:lnTo>
                <a:lnTo>
                  <a:pt x="7903947" y="4758187"/>
                </a:lnTo>
                <a:lnTo>
                  <a:pt x="7857966" y="4767950"/>
                </a:lnTo>
                <a:lnTo>
                  <a:pt x="7811049" y="4775026"/>
                </a:lnTo>
                <a:lnTo>
                  <a:pt x="7763280" y="4779333"/>
                </a:lnTo>
                <a:lnTo>
                  <a:pt x="7714742" y="4780788"/>
                </a:lnTo>
                <a:lnTo>
                  <a:pt x="796810" y="4780788"/>
                </a:lnTo>
                <a:lnTo>
                  <a:pt x="748271" y="4779333"/>
                </a:lnTo>
                <a:lnTo>
                  <a:pt x="700500" y="4775026"/>
                </a:lnTo>
                <a:lnTo>
                  <a:pt x="653582" y="4767950"/>
                </a:lnTo>
                <a:lnTo>
                  <a:pt x="607600" y="4758187"/>
                </a:lnTo>
                <a:lnTo>
                  <a:pt x="562637" y="4745822"/>
                </a:lnTo>
                <a:lnTo>
                  <a:pt x="518777" y="4730937"/>
                </a:lnTo>
                <a:lnTo>
                  <a:pt x="476102" y="4713617"/>
                </a:lnTo>
                <a:lnTo>
                  <a:pt x="434697" y="4693943"/>
                </a:lnTo>
                <a:lnTo>
                  <a:pt x="394644" y="4672000"/>
                </a:lnTo>
                <a:lnTo>
                  <a:pt x="356027" y="4647871"/>
                </a:lnTo>
                <a:lnTo>
                  <a:pt x="318930" y="4621640"/>
                </a:lnTo>
                <a:lnTo>
                  <a:pt x="283435" y="4593389"/>
                </a:lnTo>
                <a:lnTo>
                  <a:pt x="249626" y="4563202"/>
                </a:lnTo>
                <a:lnTo>
                  <a:pt x="217586" y="4531163"/>
                </a:lnTo>
                <a:lnTo>
                  <a:pt x="187399" y="4497355"/>
                </a:lnTo>
                <a:lnTo>
                  <a:pt x="159148" y="4461860"/>
                </a:lnTo>
                <a:lnTo>
                  <a:pt x="132916" y="4424763"/>
                </a:lnTo>
                <a:lnTo>
                  <a:pt x="108787" y="4386147"/>
                </a:lnTo>
                <a:lnTo>
                  <a:pt x="86844" y="4346095"/>
                </a:lnTo>
                <a:lnTo>
                  <a:pt x="67171" y="4304690"/>
                </a:lnTo>
                <a:lnTo>
                  <a:pt x="49850" y="4262016"/>
                </a:lnTo>
                <a:lnTo>
                  <a:pt x="34965" y="4218157"/>
                </a:lnTo>
                <a:lnTo>
                  <a:pt x="22600" y="4173195"/>
                </a:lnTo>
                <a:lnTo>
                  <a:pt x="12837" y="4127214"/>
                </a:lnTo>
                <a:lnTo>
                  <a:pt x="5761" y="4080297"/>
                </a:lnTo>
                <a:lnTo>
                  <a:pt x="1454" y="4032528"/>
                </a:lnTo>
                <a:lnTo>
                  <a:pt x="0" y="3983990"/>
                </a:lnTo>
                <a:lnTo>
                  <a:pt x="0" y="79679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85304" y="5955791"/>
            <a:ext cx="548640" cy="640080"/>
          </a:xfrm>
          <a:custGeom>
            <a:avLst/>
            <a:gdLst/>
            <a:ahLst/>
            <a:cxnLst/>
            <a:rect l="l" t="t" r="r" b="b"/>
            <a:pathLst>
              <a:path w="548640" h="640079">
                <a:moveTo>
                  <a:pt x="0" y="640079"/>
                </a:moveTo>
                <a:lnTo>
                  <a:pt x="548640" y="640079"/>
                </a:lnTo>
                <a:lnTo>
                  <a:pt x="548640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85304" y="5955791"/>
            <a:ext cx="548640" cy="640080"/>
          </a:xfrm>
          <a:custGeom>
            <a:avLst/>
            <a:gdLst/>
            <a:ahLst/>
            <a:cxnLst/>
            <a:rect l="l" t="t" r="r" b="b"/>
            <a:pathLst>
              <a:path w="548640" h="640079">
                <a:moveTo>
                  <a:pt x="0" y="640079"/>
                </a:moveTo>
                <a:lnTo>
                  <a:pt x="548640" y="640079"/>
                </a:lnTo>
                <a:lnTo>
                  <a:pt x="548640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9680" y="5955791"/>
            <a:ext cx="548640" cy="640080"/>
          </a:xfrm>
          <a:custGeom>
            <a:avLst/>
            <a:gdLst/>
            <a:ahLst/>
            <a:cxnLst/>
            <a:rect l="l" t="t" r="r" b="b"/>
            <a:pathLst>
              <a:path w="548639" h="640079">
                <a:moveTo>
                  <a:pt x="0" y="640079"/>
                </a:moveTo>
                <a:lnTo>
                  <a:pt x="548640" y="640079"/>
                </a:lnTo>
                <a:lnTo>
                  <a:pt x="548640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49680" y="5955791"/>
            <a:ext cx="548640" cy="640080"/>
          </a:xfrm>
          <a:custGeom>
            <a:avLst/>
            <a:gdLst/>
            <a:ahLst/>
            <a:cxnLst/>
            <a:rect l="l" t="t" r="r" b="b"/>
            <a:pathLst>
              <a:path w="548639" h="640079">
                <a:moveTo>
                  <a:pt x="0" y="640079"/>
                </a:moveTo>
                <a:lnTo>
                  <a:pt x="548640" y="640079"/>
                </a:lnTo>
                <a:lnTo>
                  <a:pt x="548640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latin typeface="Trebuchet MS"/>
                <a:cs typeface="Trebuchet MS"/>
              </a:rPr>
              <a:t>© </a:t>
            </a:r>
            <a:r>
              <a:rPr spc="75" dirty="0"/>
              <a:t>Brain</a:t>
            </a:r>
            <a:r>
              <a:rPr spc="-135" dirty="0"/>
              <a:t> </a:t>
            </a:r>
            <a:r>
              <a:rPr spc="70" dirty="0"/>
              <a:t>Wrinkles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631" y="281940"/>
            <a:ext cx="9006840" cy="6390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31416" y="815721"/>
            <a:ext cx="651383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45" dirty="0"/>
              <a:t>TEACHER </a:t>
            </a:r>
            <a:r>
              <a:rPr sz="3300" spc="65" dirty="0"/>
              <a:t>INFO: </a:t>
            </a:r>
            <a:r>
              <a:rPr sz="3300" spc="335" dirty="0"/>
              <a:t>Real </a:t>
            </a:r>
            <a:r>
              <a:rPr sz="3300" spc="484" dirty="0"/>
              <a:t>Estate</a:t>
            </a:r>
            <a:r>
              <a:rPr sz="3300" spc="45" dirty="0"/>
              <a:t> </a:t>
            </a:r>
            <a:r>
              <a:rPr sz="3300" spc="495" dirty="0"/>
              <a:t>Ad</a:t>
            </a:r>
            <a:endParaRPr sz="330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latin typeface="Trebuchet MS"/>
                <a:cs typeface="Trebuchet MS"/>
              </a:rPr>
              <a:t>© </a:t>
            </a:r>
            <a:r>
              <a:rPr spc="75" dirty="0"/>
              <a:t>Brain</a:t>
            </a:r>
            <a:r>
              <a:rPr spc="-135" dirty="0"/>
              <a:t> </a:t>
            </a:r>
            <a:r>
              <a:rPr spc="70" dirty="0"/>
              <a:t>Wrinkles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4558" y="1795348"/>
            <a:ext cx="8228965" cy="4050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Arial"/>
                <a:cs typeface="Arial"/>
              </a:rPr>
              <a:t>Print </a:t>
            </a:r>
            <a:r>
              <a:rPr sz="2400" spc="310" dirty="0">
                <a:latin typeface="Arial"/>
                <a:cs typeface="Arial"/>
              </a:rPr>
              <a:t>off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-80" dirty="0">
                <a:latin typeface="Arial"/>
                <a:cs typeface="Arial"/>
              </a:rPr>
              <a:t>following </a:t>
            </a:r>
            <a:r>
              <a:rPr sz="2400" spc="-90" dirty="0">
                <a:latin typeface="Arial"/>
                <a:cs typeface="Arial"/>
              </a:rPr>
              <a:t>slide </a:t>
            </a:r>
            <a:r>
              <a:rPr sz="2400" spc="-280" dirty="0">
                <a:latin typeface="Arial"/>
                <a:cs typeface="Arial"/>
              </a:rPr>
              <a:t>&amp; </a:t>
            </a:r>
            <a:r>
              <a:rPr sz="2400" spc="-75" dirty="0">
                <a:latin typeface="Arial"/>
                <a:cs typeface="Arial"/>
              </a:rPr>
              <a:t>make </a:t>
            </a:r>
            <a:r>
              <a:rPr sz="2400" spc="-160" dirty="0">
                <a:latin typeface="Arial"/>
                <a:cs typeface="Arial"/>
              </a:rPr>
              <a:t>a </a:t>
            </a:r>
            <a:r>
              <a:rPr sz="2400" spc="-105" dirty="0">
                <a:latin typeface="Arial"/>
                <a:cs typeface="Arial"/>
              </a:rPr>
              <a:t>copy </a:t>
            </a:r>
            <a:r>
              <a:rPr sz="2400" spc="130" dirty="0">
                <a:latin typeface="Arial"/>
                <a:cs typeface="Arial"/>
              </a:rPr>
              <a:t>for </a:t>
            </a:r>
            <a:r>
              <a:rPr sz="2400" spc="-114" dirty="0">
                <a:latin typeface="Arial"/>
                <a:cs typeface="Arial"/>
              </a:rPr>
              <a:t>each</a:t>
            </a:r>
            <a:r>
              <a:rPr sz="2400" spc="-36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student.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8763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95" dirty="0">
                <a:latin typeface="Arial"/>
                <a:cs typeface="Arial"/>
              </a:rPr>
              <a:t>The </a:t>
            </a:r>
            <a:r>
              <a:rPr sz="2400" spc="15" dirty="0">
                <a:latin typeface="Arial"/>
                <a:cs typeface="Arial"/>
              </a:rPr>
              <a:t>students </a:t>
            </a:r>
            <a:r>
              <a:rPr sz="2400" spc="-60" dirty="0">
                <a:latin typeface="Arial"/>
                <a:cs typeface="Arial"/>
              </a:rPr>
              <a:t>will </a:t>
            </a:r>
            <a:r>
              <a:rPr sz="2400" spc="-105" dirty="0">
                <a:latin typeface="Arial"/>
                <a:cs typeface="Arial"/>
              </a:rPr>
              <a:t>choose </a:t>
            </a:r>
            <a:r>
              <a:rPr sz="2400" spc="-135" dirty="0">
                <a:latin typeface="Arial"/>
                <a:cs typeface="Arial"/>
              </a:rPr>
              <a:t>one </a:t>
            </a:r>
            <a:r>
              <a:rPr sz="2400" spc="185" dirty="0">
                <a:latin typeface="Arial"/>
                <a:cs typeface="Arial"/>
              </a:rPr>
              <a:t>of </a:t>
            </a:r>
            <a:r>
              <a:rPr sz="2400" spc="65" dirty="0">
                <a:latin typeface="Arial"/>
                <a:cs typeface="Arial"/>
              </a:rPr>
              <a:t>the five </a:t>
            </a:r>
            <a:r>
              <a:rPr sz="2400" spc="-90" dirty="0">
                <a:latin typeface="Arial"/>
                <a:cs typeface="Arial"/>
              </a:rPr>
              <a:t>regions </a:t>
            </a:r>
            <a:r>
              <a:rPr sz="2400" spc="-120" dirty="0">
                <a:latin typeface="Arial"/>
                <a:cs typeface="Arial"/>
              </a:rPr>
              <a:t>and </a:t>
            </a:r>
            <a:r>
              <a:rPr sz="2400" spc="-25" dirty="0">
                <a:latin typeface="Arial"/>
                <a:cs typeface="Arial"/>
              </a:rPr>
              <a:t>create  </a:t>
            </a:r>
            <a:r>
              <a:rPr sz="2400" spc="-140" dirty="0">
                <a:latin typeface="Arial"/>
                <a:cs typeface="Arial"/>
              </a:rPr>
              <a:t>an </a:t>
            </a:r>
            <a:r>
              <a:rPr sz="2400" spc="-5" dirty="0">
                <a:latin typeface="Arial"/>
                <a:cs typeface="Arial"/>
              </a:rPr>
              <a:t>advertisement </a:t>
            </a:r>
            <a:r>
              <a:rPr sz="2400" spc="130" dirty="0">
                <a:latin typeface="Arial"/>
                <a:cs typeface="Arial"/>
              </a:rPr>
              <a:t>for </a:t>
            </a:r>
            <a:r>
              <a:rPr sz="2400" spc="-110" dirty="0">
                <a:latin typeface="Arial"/>
                <a:cs typeface="Arial"/>
              </a:rPr>
              <a:t>land </a:t>
            </a:r>
            <a:r>
              <a:rPr sz="2400" spc="85" dirty="0">
                <a:latin typeface="Arial"/>
                <a:cs typeface="Arial"/>
              </a:rPr>
              <a:t>that </a:t>
            </a:r>
            <a:r>
              <a:rPr sz="2400" spc="-90" dirty="0">
                <a:latin typeface="Arial"/>
                <a:cs typeface="Arial"/>
              </a:rPr>
              <a:t>is </a:t>
            </a:r>
            <a:r>
              <a:rPr sz="2400" spc="-140" dirty="0">
                <a:latin typeface="Arial"/>
                <a:cs typeface="Arial"/>
              </a:rPr>
              <a:t>available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65" dirty="0">
                <a:latin typeface="Arial"/>
                <a:cs typeface="Arial"/>
              </a:rPr>
              <a:t>settle </a:t>
            </a:r>
            <a:r>
              <a:rPr sz="2400" spc="-10" dirty="0">
                <a:latin typeface="Arial"/>
                <a:cs typeface="Arial"/>
              </a:rPr>
              <a:t>within  </a:t>
            </a:r>
            <a:r>
              <a:rPr sz="2400" spc="85" dirty="0">
                <a:latin typeface="Arial"/>
                <a:cs typeface="Arial"/>
              </a:rPr>
              <a:t>that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region.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182880" indent="-342900" algn="just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2400" spc="-95" dirty="0">
                <a:latin typeface="Arial"/>
                <a:cs typeface="Arial"/>
              </a:rPr>
              <a:t>They </a:t>
            </a:r>
            <a:r>
              <a:rPr sz="2400" spc="-60" dirty="0">
                <a:latin typeface="Arial"/>
                <a:cs typeface="Arial"/>
              </a:rPr>
              <a:t>will </a:t>
            </a:r>
            <a:r>
              <a:rPr sz="2400" spc="70" dirty="0">
                <a:latin typeface="Arial"/>
                <a:cs typeface="Arial"/>
              </a:rPr>
              <a:t>write </a:t>
            </a:r>
            <a:r>
              <a:rPr sz="2400" spc="-165" dirty="0">
                <a:latin typeface="Arial"/>
                <a:cs typeface="Arial"/>
              </a:rPr>
              <a:t>a </a:t>
            </a:r>
            <a:r>
              <a:rPr sz="2400" spc="-20" dirty="0">
                <a:latin typeface="Arial"/>
                <a:cs typeface="Arial"/>
              </a:rPr>
              <a:t>testimonial </a:t>
            </a:r>
            <a:r>
              <a:rPr sz="2400" spc="30" dirty="0">
                <a:latin typeface="Arial"/>
                <a:cs typeface="Arial"/>
              </a:rPr>
              <a:t>statement </a:t>
            </a:r>
            <a:r>
              <a:rPr sz="2400" spc="85" dirty="0">
                <a:latin typeface="Arial"/>
                <a:cs typeface="Arial"/>
              </a:rPr>
              <a:t>that </a:t>
            </a:r>
            <a:r>
              <a:rPr sz="2400" spc="-10" dirty="0">
                <a:latin typeface="Arial"/>
                <a:cs typeface="Arial"/>
              </a:rPr>
              <a:t>promotes </a:t>
            </a:r>
            <a:r>
              <a:rPr sz="2400" spc="65" dirty="0">
                <a:latin typeface="Arial"/>
                <a:cs typeface="Arial"/>
              </a:rPr>
              <a:t>the  </a:t>
            </a:r>
            <a:r>
              <a:rPr sz="2400" spc="-130" dirty="0">
                <a:latin typeface="Arial"/>
                <a:cs typeface="Arial"/>
              </a:rPr>
              <a:t>land, </a:t>
            </a:r>
            <a:r>
              <a:rPr sz="2400" spc="-120" dirty="0">
                <a:latin typeface="Arial"/>
                <a:cs typeface="Arial"/>
              </a:rPr>
              <a:t>as </a:t>
            </a:r>
            <a:r>
              <a:rPr sz="2400" spc="-55" dirty="0">
                <a:latin typeface="Arial"/>
                <a:cs typeface="Arial"/>
              </a:rPr>
              <a:t>well </a:t>
            </a:r>
            <a:r>
              <a:rPr sz="2400" spc="-125" dirty="0">
                <a:latin typeface="Arial"/>
                <a:cs typeface="Arial"/>
              </a:rPr>
              <a:t>as </a:t>
            </a:r>
            <a:r>
              <a:rPr sz="2400" spc="90" dirty="0">
                <a:latin typeface="Arial"/>
                <a:cs typeface="Arial"/>
              </a:rPr>
              <a:t>brief </a:t>
            </a:r>
            <a:r>
              <a:rPr sz="2400" spc="-40" dirty="0">
                <a:latin typeface="Arial"/>
                <a:cs typeface="Arial"/>
              </a:rPr>
              <a:t>descriptions </a:t>
            </a:r>
            <a:r>
              <a:rPr sz="2400" spc="185" dirty="0">
                <a:latin typeface="Arial"/>
                <a:cs typeface="Arial"/>
              </a:rPr>
              <a:t>of </a:t>
            </a:r>
            <a:r>
              <a:rPr sz="2400" spc="-65" dirty="0">
                <a:latin typeface="Arial"/>
                <a:cs typeface="Arial"/>
              </a:rPr>
              <a:t>climate, </a:t>
            </a:r>
            <a:r>
              <a:rPr sz="2400" spc="-110" dirty="0">
                <a:latin typeface="Arial"/>
                <a:cs typeface="Arial"/>
              </a:rPr>
              <a:t>land </a:t>
            </a:r>
            <a:r>
              <a:rPr sz="2400" spc="5" dirty="0">
                <a:latin typeface="Arial"/>
                <a:cs typeface="Arial"/>
              </a:rPr>
              <a:t>features,  </a:t>
            </a:r>
            <a:r>
              <a:rPr sz="2400" spc="-120" dirty="0">
                <a:latin typeface="Arial"/>
                <a:cs typeface="Arial"/>
              </a:rPr>
              <a:t>and </a:t>
            </a:r>
            <a:r>
              <a:rPr sz="2400" spc="-40" dirty="0">
                <a:latin typeface="Arial"/>
                <a:cs typeface="Arial"/>
              </a:rPr>
              <a:t>resources </a:t>
            </a:r>
            <a:r>
              <a:rPr sz="2400" spc="-140" dirty="0">
                <a:latin typeface="Arial"/>
                <a:cs typeface="Arial"/>
              </a:rPr>
              <a:t>in </a:t>
            </a:r>
            <a:r>
              <a:rPr sz="2400" spc="65" dirty="0">
                <a:latin typeface="Arial"/>
                <a:cs typeface="Arial"/>
              </a:rPr>
              <a:t>the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region.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95" dirty="0">
                <a:latin typeface="Arial"/>
                <a:cs typeface="Arial"/>
              </a:rPr>
              <a:t>They </a:t>
            </a:r>
            <a:r>
              <a:rPr sz="2400" spc="-60" dirty="0">
                <a:latin typeface="Arial"/>
                <a:cs typeface="Arial"/>
              </a:rPr>
              <a:t>will </a:t>
            </a:r>
            <a:r>
              <a:rPr sz="2400" spc="-114" dirty="0">
                <a:latin typeface="Arial"/>
                <a:cs typeface="Arial"/>
              </a:rPr>
              <a:t>also </a:t>
            </a:r>
            <a:r>
              <a:rPr sz="2400" spc="-100" dirty="0">
                <a:latin typeface="Arial"/>
                <a:cs typeface="Arial"/>
              </a:rPr>
              <a:t>need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-114" dirty="0">
                <a:latin typeface="Arial"/>
                <a:cs typeface="Arial"/>
              </a:rPr>
              <a:t>include </a:t>
            </a:r>
            <a:r>
              <a:rPr sz="2400" spc="-30" dirty="0">
                <a:latin typeface="Arial"/>
                <a:cs typeface="Arial"/>
              </a:rPr>
              <a:t>illustrations </a:t>
            </a:r>
            <a:r>
              <a:rPr sz="2400" spc="130" dirty="0">
                <a:latin typeface="Arial"/>
                <a:cs typeface="Arial"/>
              </a:rPr>
              <a:t>for </a:t>
            </a:r>
            <a:r>
              <a:rPr sz="2400" spc="-114" dirty="0">
                <a:latin typeface="Arial"/>
                <a:cs typeface="Arial"/>
              </a:rPr>
              <a:t>each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section.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869" y="1239116"/>
            <a:ext cx="9085696" cy="5539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611885"/>
            <a:ext cx="88696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ahoma"/>
                <a:cs typeface="Tahoma"/>
              </a:rPr>
              <a:t>Directions</a:t>
            </a:r>
            <a:r>
              <a:rPr sz="1200" spc="-5" dirty="0">
                <a:latin typeface="Tahoma"/>
                <a:cs typeface="Tahoma"/>
              </a:rPr>
              <a:t>: Choose </a:t>
            </a:r>
            <a:r>
              <a:rPr sz="1200" dirty="0">
                <a:latin typeface="Tahoma"/>
                <a:cs typeface="Tahoma"/>
              </a:rPr>
              <a:t>one of </a:t>
            </a:r>
            <a:r>
              <a:rPr sz="1200" spc="-5" dirty="0">
                <a:latin typeface="Tahoma"/>
                <a:cs typeface="Tahoma"/>
              </a:rPr>
              <a:t>the </a:t>
            </a:r>
            <a:r>
              <a:rPr sz="1200" dirty="0">
                <a:latin typeface="Tahoma"/>
                <a:cs typeface="Tahoma"/>
              </a:rPr>
              <a:t>5 </a:t>
            </a:r>
            <a:r>
              <a:rPr sz="1200" spc="-5" dirty="0">
                <a:latin typeface="Tahoma"/>
                <a:cs typeface="Tahoma"/>
              </a:rPr>
              <a:t>regions in Georgia and create </a:t>
            </a:r>
            <a:r>
              <a:rPr sz="1200" spc="-10" dirty="0">
                <a:latin typeface="Tahoma"/>
                <a:cs typeface="Tahoma"/>
              </a:rPr>
              <a:t>an </a:t>
            </a:r>
            <a:r>
              <a:rPr sz="1200" spc="-5" dirty="0">
                <a:latin typeface="Tahoma"/>
                <a:cs typeface="Tahoma"/>
              </a:rPr>
              <a:t>advertisement for land that </a:t>
            </a:r>
            <a:r>
              <a:rPr sz="1200" dirty="0">
                <a:latin typeface="Tahoma"/>
                <a:cs typeface="Tahoma"/>
              </a:rPr>
              <a:t>is </a:t>
            </a:r>
            <a:r>
              <a:rPr sz="1200" spc="-10" dirty="0">
                <a:latin typeface="Tahoma"/>
                <a:cs typeface="Tahoma"/>
              </a:rPr>
              <a:t>available </a:t>
            </a:r>
            <a:r>
              <a:rPr sz="1200" spc="-5" dirty="0">
                <a:latin typeface="Tahoma"/>
                <a:cs typeface="Tahoma"/>
              </a:rPr>
              <a:t>to settle within the  region. </a:t>
            </a:r>
            <a:r>
              <a:rPr sz="1200" spc="-10" dirty="0">
                <a:latin typeface="Tahoma"/>
                <a:cs typeface="Tahoma"/>
              </a:rPr>
              <a:t>Write </a:t>
            </a:r>
            <a:r>
              <a:rPr sz="1200" dirty="0">
                <a:latin typeface="Tahoma"/>
                <a:cs typeface="Tahoma"/>
              </a:rPr>
              <a:t>a </a:t>
            </a:r>
            <a:r>
              <a:rPr sz="1200" spc="-5" dirty="0">
                <a:latin typeface="Tahoma"/>
                <a:cs typeface="Tahoma"/>
              </a:rPr>
              <a:t>testimonial statement that promotes your land, as well as </a:t>
            </a:r>
            <a:r>
              <a:rPr sz="1200" dirty="0">
                <a:latin typeface="Tahoma"/>
                <a:cs typeface="Tahoma"/>
              </a:rPr>
              <a:t>brief </a:t>
            </a:r>
            <a:r>
              <a:rPr sz="1200" spc="-5" dirty="0">
                <a:latin typeface="Tahoma"/>
                <a:cs typeface="Tahoma"/>
              </a:rPr>
              <a:t>descriptions </a:t>
            </a:r>
            <a:r>
              <a:rPr sz="1200" dirty="0">
                <a:latin typeface="Tahoma"/>
                <a:cs typeface="Tahoma"/>
              </a:rPr>
              <a:t>of </a:t>
            </a:r>
            <a:r>
              <a:rPr sz="1200" spc="-5" dirty="0">
                <a:latin typeface="Tahoma"/>
                <a:cs typeface="Tahoma"/>
              </a:rPr>
              <a:t>climate, land features, and resources  in the region. </a:t>
            </a:r>
            <a:r>
              <a:rPr sz="1200" spc="-25" dirty="0">
                <a:latin typeface="Tahoma"/>
                <a:cs typeface="Tahoma"/>
              </a:rPr>
              <a:t>You </a:t>
            </a:r>
            <a:r>
              <a:rPr sz="1200" spc="-5" dirty="0">
                <a:latin typeface="Tahoma"/>
                <a:cs typeface="Tahoma"/>
              </a:rPr>
              <a:t>should also </a:t>
            </a:r>
            <a:r>
              <a:rPr sz="1200" spc="-10" dirty="0">
                <a:latin typeface="Tahoma"/>
                <a:cs typeface="Tahoma"/>
              </a:rPr>
              <a:t>draw </a:t>
            </a:r>
            <a:r>
              <a:rPr sz="1200" spc="-5" dirty="0">
                <a:latin typeface="Tahoma"/>
                <a:cs typeface="Tahoma"/>
              </a:rPr>
              <a:t>illustrations </a:t>
            </a:r>
            <a:r>
              <a:rPr sz="1200" dirty="0">
                <a:latin typeface="Tahoma"/>
                <a:cs typeface="Tahoma"/>
              </a:rPr>
              <a:t>of </a:t>
            </a:r>
            <a:r>
              <a:rPr sz="1200" spc="-5" dirty="0">
                <a:latin typeface="Tahoma"/>
                <a:cs typeface="Tahoma"/>
              </a:rPr>
              <a:t>the land, climate, landforms, and</a:t>
            </a:r>
            <a:r>
              <a:rPr sz="1200" spc="17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resources.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5347" y="116586"/>
            <a:ext cx="7218946" cy="455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latin typeface="Trebuchet MS"/>
                <a:cs typeface="Trebuchet MS"/>
              </a:rPr>
              <a:t>© </a:t>
            </a:r>
            <a:r>
              <a:rPr spc="75" dirty="0"/>
              <a:t>Brain</a:t>
            </a:r>
            <a:r>
              <a:rPr spc="-135" dirty="0"/>
              <a:t> </a:t>
            </a:r>
            <a:r>
              <a:rPr spc="70" dirty="0"/>
              <a:t>Wrinkles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631" y="281940"/>
            <a:ext cx="9006840" cy="6390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08557" y="815721"/>
            <a:ext cx="65589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45" dirty="0"/>
              <a:t>TEACHER </a:t>
            </a:r>
            <a:r>
              <a:rPr sz="3300" spc="65" dirty="0"/>
              <a:t>INFO: </a:t>
            </a:r>
            <a:r>
              <a:rPr sz="3300" spc="400" dirty="0"/>
              <a:t>Pass </a:t>
            </a:r>
            <a:r>
              <a:rPr sz="3300" spc="580" dirty="0"/>
              <a:t>the</a:t>
            </a:r>
            <a:r>
              <a:rPr sz="3300" spc="-30" dirty="0"/>
              <a:t> </a:t>
            </a:r>
            <a:r>
              <a:rPr sz="3300" spc="600" dirty="0"/>
              <a:t>Paper</a:t>
            </a:r>
            <a:endParaRPr sz="330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130" dirty="0">
                <a:latin typeface="Trebuchet MS"/>
                <a:cs typeface="Trebuchet MS"/>
              </a:rPr>
              <a:t>© </a:t>
            </a:r>
            <a:r>
              <a:rPr spc="75" dirty="0"/>
              <a:t>Brain</a:t>
            </a:r>
            <a:r>
              <a:rPr spc="-135" dirty="0"/>
              <a:t> </a:t>
            </a:r>
            <a:r>
              <a:rPr spc="70" dirty="0"/>
              <a:t>Wrinkles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4558" y="1429892"/>
            <a:ext cx="8399145" cy="478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marR="215265" indent="-571500">
              <a:lnSpc>
                <a:spcPct val="100000"/>
              </a:lnSpc>
              <a:spcBef>
                <a:spcPts val="100"/>
              </a:spcBef>
              <a:buChar char="•"/>
              <a:tabLst>
                <a:tab pos="583565" algn="l"/>
                <a:tab pos="584200" algn="l"/>
              </a:tabLst>
            </a:pPr>
            <a:r>
              <a:rPr sz="2400" spc="-15" dirty="0">
                <a:latin typeface="Arial"/>
                <a:cs typeface="Arial"/>
              </a:rPr>
              <a:t>Put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15" dirty="0">
                <a:latin typeface="Arial"/>
                <a:cs typeface="Arial"/>
              </a:rPr>
              <a:t>students </a:t>
            </a:r>
            <a:r>
              <a:rPr sz="2400" spc="-90" dirty="0">
                <a:latin typeface="Arial"/>
                <a:cs typeface="Arial"/>
              </a:rPr>
              <a:t>into </a:t>
            </a:r>
            <a:r>
              <a:rPr sz="2400" spc="-40" dirty="0">
                <a:latin typeface="Arial"/>
                <a:cs typeface="Arial"/>
              </a:rPr>
              <a:t>small </a:t>
            </a:r>
            <a:r>
              <a:rPr sz="2400" spc="-85" dirty="0">
                <a:latin typeface="Arial"/>
                <a:cs typeface="Arial"/>
              </a:rPr>
              <a:t>groups </a:t>
            </a:r>
            <a:r>
              <a:rPr sz="2400" spc="-75" dirty="0">
                <a:latin typeface="Arial"/>
                <a:cs typeface="Arial"/>
              </a:rPr>
              <a:t>(you </a:t>
            </a:r>
            <a:r>
              <a:rPr sz="2400" spc="-60" dirty="0">
                <a:latin typeface="Arial"/>
                <a:cs typeface="Arial"/>
              </a:rPr>
              <a:t>will </a:t>
            </a:r>
            <a:r>
              <a:rPr sz="2400" spc="-100" dirty="0">
                <a:latin typeface="Arial"/>
                <a:cs typeface="Arial"/>
              </a:rPr>
              <a:t>need </a:t>
            </a:r>
            <a:r>
              <a:rPr sz="2400" spc="-15" dirty="0">
                <a:latin typeface="Arial"/>
                <a:cs typeface="Arial"/>
              </a:rPr>
              <a:t>5 </a:t>
            </a:r>
            <a:r>
              <a:rPr sz="2400" spc="-85" dirty="0">
                <a:latin typeface="Arial"/>
                <a:cs typeface="Arial"/>
              </a:rPr>
              <a:t>groups  </a:t>
            </a:r>
            <a:r>
              <a:rPr sz="2400" spc="-40" dirty="0">
                <a:latin typeface="Arial"/>
                <a:cs typeface="Arial"/>
              </a:rPr>
              <a:t>total).</a:t>
            </a:r>
            <a:endParaRPr sz="2400">
              <a:latin typeface="Arial"/>
              <a:cs typeface="Arial"/>
            </a:endParaRPr>
          </a:p>
          <a:p>
            <a:pPr marL="584200" marR="198755" indent="-571500">
              <a:lnSpc>
                <a:spcPct val="100000"/>
              </a:lnSpc>
              <a:buChar char="•"/>
              <a:tabLst>
                <a:tab pos="583565" algn="l"/>
                <a:tab pos="584200" algn="l"/>
              </a:tabLst>
            </a:pPr>
            <a:r>
              <a:rPr sz="2400" spc="-10" dirty="0">
                <a:latin typeface="Arial"/>
                <a:cs typeface="Arial"/>
              </a:rPr>
              <a:t>Print </a:t>
            </a:r>
            <a:r>
              <a:rPr sz="2400" spc="305" dirty="0">
                <a:latin typeface="Arial"/>
                <a:cs typeface="Arial"/>
              </a:rPr>
              <a:t>off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-80" dirty="0">
                <a:latin typeface="Arial"/>
                <a:cs typeface="Arial"/>
              </a:rPr>
              <a:t>following </a:t>
            </a:r>
            <a:r>
              <a:rPr sz="2400" spc="-180" dirty="0">
                <a:latin typeface="Arial"/>
                <a:cs typeface="Arial"/>
              </a:rPr>
              <a:t>Regions </a:t>
            </a:r>
            <a:r>
              <a:rPr sz="2400" spc="-80" dirty="0">
                <a:latin typeface="Arial"/>
                <a:cs typeface="Arial"/>
              </a:rPr>
              <a:t>slides </a:t>
            </a:r>
            <a:r>
              <a:rPr sz="2400" spc="-120" dirty="0">
                <a:latin typeface="Arial"/>
                <a:cs typeface="Arial"/>
              </a:rPr>
              <a:t>and </a:t>
            </a:r>
            <a:r>
              <a:rPr sz="2400" spc="-140" dirty="0">
                <a:latin typeface="Arial"/>
                <a:cs typeface="Arial"/>
              </a:rPr>
              <a:t>give </a:t>
            </a:r>
            <a:r>
              <a:rPr sz="2400" spc="-135" dirty="0">
                <a:latin typeface="Arial"/>
                <a:cs typeface="Arial"/>
              </a:rPr>
              <a:t>one </a:t>
            </a:r>
            <a:r>
              <a:rPr sz="2400" spc="-65" dirty="0">
                <a:latin typeface="Arial"/>
                <a:cs typeface="Arial"/>
              </a:rPr>
              <a:t>paper </a:t>
            </a:r>
            <a:r>
              <a:rPr sz="2400" spc="20" dirty="0">
                <a:latin typeface="Arial"/>
                <a:cs typeface="Arial"/>
              </a:rPr>
              <a:t>to  </a:t>
            </a:r>
            <a:r>
              <a:rPr sz="2400" spc="-114" dirty="0">
                <a:latin typeface="Arial"/>
                <a:cs typeface="Arial"/>
              </a:rPr>
              <a:t>each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group.</a:t>
            </a:r>
            <a:endParaRPr sz="2400">
              <a:latin typeface="Arial"/>
              <a:cs typeface="Arial"/>
            </a:endParaRPr>
          </a:p>
          <a:p>
            <a:pPr marL="584200" marR="5080" indent="-571500">
              <a:lnSpc>
                <a:spcPct val="100000"/>
              </a:lnSpc>
              <a:buChar char="•"/>
              <a:tabLst>
                <a:tab pos="583565" algn="l"/>
                <a:tab pos="584200" algn="l"/>
              </a:tabLst>
            </a:pPr>
            <a:r>
              <a:rPr sz="2400" spc="-185" dirty="0">
                <a:latin typeface="Arial"/>
                <a:cs typeface="Arial"/>
              </a:rPr>
              <a:t>Give </a:t>
            </a:r>
            <a:r>
              <a:rPr sz="2400" spc="-114" dirty="0">
                <a:latin typeface="Arial"/>
                <a:cs typeface="Arial"/>
              </a:rPr>
              <a:t>each </a:t>
            </a:r>
            <a:r>
              <a:rPr sz="2400" spc="-95" dirty="0">
                <a:latin typeface="Arial"/>
                <a:cs typeface="Arial"/>
              </a:rPr>
              <a:t>group </a:t>
            </a:r>
            <a:r>
              <a:rPr sz="2400" spc="-45" dirty="0">
                <a:latin typeface="Arial"/>
                <a:cs typeface="Arial"/>
              </a:rPr>
              <a:t>about </a:t>
            </a:r>
            <a:r>
              <a:rPr sz="2400" spc="25" dirty="0">
                <a:latin typeface="Arial"/>
                <a:cs typeface="Arial"/>
              </a:rPr>
              <a:t>30 </a:t>
            </a:r>
            <a:r>
              <a:rPr sz="2400" spc="-85" dirty="0">
                <a:latin typeface="Arial"/>
                <a:cs typeface="Arial"/>
              </a:rPr>
              <a:t>seconds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70" dirty="0">
                <a:latin typeface="Arial"/>
                <a:cs typeface="Arial"/>
              </a:rPr>
              <a:t>write </a:t>
            </a:r>
            <a:r>
              <a:rPr sz="2400" spc="-90" dirty="0">
                <a:latin typeface="Arial"/>
                <a:cs typeface="Arial"/>
              </a:rPr>
              <a:t>down </a:t>
            </a:r>
            <a:r>
              <a:rPr sz="2400" spc="-35" dirty="0">
                <a:latin typeface="Arial"/>
                <a:cs typeface="Arial"/>
              </a:rPr>
              <a:t>everything 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-95" dirty="0">
                <a:latin typeface="Arial"/>
                <a:cs typeface="Arial"/>
              </a:rPr>
              <a:t>know </a:t>
            </a:r>
            <a:r>
              <a:rPr sz="2400" spc="-45" dirty="0">
                <a:latin typeface="Arial"/>
                <a:cs typeface="Arial"/>
              </a:rPr>
              <a:t>about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-40" dirty="0">
                <a:latin typeface="Arial"/>
                <a:cs typeface="Arial"/>
              </a:rPr>
              <a:t>feature—but </a:t>
            </a:r>
            <a:r>
              <a:rPr sz="2400" spc="25" dirty="0">
                <a:latin typeface="Arial"/>
                <a:cs typeface="Arial"/>
              </a:rPr>
              <a:t>they </a:t>
            </a:r>
            <a:r>
              <a:rPr sz="2400" spc="-20" dirty="0">
                <a:latin typeface="Arial"/>
                <a:cs typeface="Arial"/>
              </a:rPr>
              <a:t>can’t </a:t>
            </a:r>
            <a:r>
              <a:rPr sz="2400" spc="70" dirty="0">
                <a:latin typeface="Arial"/>
                <a:cs typeface="Arial"/>
              </a:rPr>
              <a:t>write  </a:t>
            </a:r>
            <a:r>
              <a:rPr sz="2400" spc="-45" dirty="0">
                <a:latin typeface="Arial"/>
                <a:cs typeface="Arial"/>
              </a:rPr>
              <a:t>something </a:t>
            </a:r>
            <a:r>
              <a:rPr sz="2400" spc="85" dirty="0">
                <a:latin typeface="Arial"/>
                <a:cs typeface="Arial"/>
              </a:rPr>
              <a:t>that </a:t>
            </a:r>
            <a:r>
              <a:rPr sz="2400" spc="-90" dirty="0">
                <a:latin typeface="Arial"/>
                <a:cs typeface="Arial"/>
              </a:rPr>
              <a:t>is </a:t>
            </a:r>
            <a:r>
              <a:rPr sz="2400" spc="-80" dirty="0">
                <a:latin typeface="Arial"/>
                <a:cs typeface="Arial"/>
              </a:rPr>
              <a:t>already </a:t>
            </a:r>
            <a:r>
              <a:rPr sz="2400" spc="40" dirty="0">
                <a:latin typeface="Arial"/>
                <a:cs typeface="Arial"/>
              </a:rPr>
              <a:t>written. </a:t>
            </a:r>
            <a:r>
              <a:rPr sz="2400" spc="-65" dirty="0">
                <a:latin typeface="Arial"/>
                <a:cs typeface="Arial"/>
              </a:rPr>
              <a:t>(They </a:t>
            </a:r>
            <a:r>
              <a:rPr sz="2400" spc="-125" dirty="0">
                <a:latin typeface="Arial"/>
                <a:cs typeface="Arial"/>
              </a:rPr>
              <a:t>can </a:t>
            </a:r>
            <a:r>
              <a:rPr sz="2400" spc="-114" dirty="0">
                <a:latin typeface="Arial"/>
                <a:cs typeface="Arial"/>
              </a:rPr>
              <a:t>also </a:t>
            </a:r>
            <a:r>
              <a:rPr sz="2400" spc="-40" dirty="0">
                <a:latin typeface="Arial"/>
                <a:cs typeface="Arial"/>
              </a:rPr>
              <a:t>draw  </a:t>
            </a:r>
            <a:r>
              <a:rPr sz="2400" spc="-5" dirty="0">
                <a:latin typeface="Arial"/>
                <a:cs typeface="Arial"/>
              </a:rPr>
              <a:t>pictures </a:t>
            </a:r>
            <a:r>
              <a:rPr sz="2400" spc="35" dirty="0">
                <a:latin typeface="Arial"/>
                <a:cs typeface="Arial"/>
              </a:rPr>
              <a:t>or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symbols.)</a:t>
            </a:r>
            <a:endParaRPr sz="2400">
              <a:latin typeface="Arial"/>
              <a:cs typeface="Arial"/>
            </a:endParaRPr>
          </a:p>
          <a:p>
            <a:pPr marL="584200" marR="444500" indent="-571500">
              <a:lnSpc>
                <a:spcPct val="100000"/>
              </a:lnSpc>
              <a:spcBef>
                <a:spcPts val="5"/>
              </a:spcBef>
              <a:buChar char="•"/>
              <a:tabLst>
                <a:tab pos="672465" algn="l"/>
                <a:tab pos="673100" algn="l"/>
              </a:tabLst>
            </a:pPr>
            <a:r>
              <a:rPr sz="2400" spc="-95" dirty="0">
                <a:latin typeface="Arial"/>
                <a:cs typeface="Arial"/>
              </a:rPr>
              <a:t>When </a:t>
            </a:r>
            <a:r>
              <a:rPr sz="2400" spc="60" dirty="0">
                <a:latin typeface="Arial"/>
                <a:cs typeface="Arial"/>
              </a:rPr>
              <a:t>time </a:t>
            </a:r>
            <a:r>
              <a:rPr sz="2400" spc="-90" dirty="0">
                <a:latin typeface="Arial"/>
                <a:cs typeface="Arial"/>
              </a:rPr>
              <a:t>is </a:t>
            </a:r>
            <a:r>
              <a:rPr sz="2400" spc="-135" dirty="0">
                <a:latin typeface="Arial"/>
                <a:cs typeface="Arial"/>
              </a:rPr>
              <a:t>up, </a:t>
            </a:r>
            <a:r>
              <a:rPr sz="2400" spc="25" dirty="0">
                <a:latin typeface="Arial"/>
                <a:cs typeface="Arial"/>
              </a:rPr>
              <a:t>they </a:t>
            </a:r>
            <a:r>
              <a:rPr sz="2400" spc="85" dirty="0">
                <a:latin typeface="Arial"/>
                <a:cs typeface="Arial"/>
              </a:rPr>
              <a:t>must </a:t>
            </a:r>
            <a:r>
              <a:rPr sz="2400" spc="-95" dirty="0">
                <a:latin typeface="Arial"/>
                <a:cs typeface="Arial"/>
              </a:rPr>
              <a:t>pass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-65" dirty="0">
                <a:latin typeface="Arial"/>
                <a:cs typeface="Arial"/>
              </a:rPr>
              <a:t>paper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5" dirty="0">
                <a:latin typeface="Arial"/>
                <a:cs typeface="Arial"/>
              </a:rPr>
              <a:t>next  </a:t>
            </a:r>
            <a:r>
              <a:rPr sz="2400" spc="-150" dirty="0">
                <a:latin typeface="Arial"/>
                <a:cs typeface="Arial"/>
              </a:rPr>
              <a:t>group.</a:t>
            </a:r>
            <a:endParaRPr sz="2400">
              <a:latin typeface="Arial"/>
              <a:cs typeface="Arial"/>
            </a:endParaRPr>
          </a:p>
          <a:p>
            <a:pPr marL="584200" marR="402590" indent="-571500">
              <a:lnSpc>
                <a:spcPct val="100000"/>
              </a:lnSpc>
              <a:buChar char="•"/>
              <a:tabLst>
                <a:tab pos="583565" algn="l"/>
                <a:tab pos="584200" algn="l"/>
              </a:tabLst>
            </a:pPr>
            <a:r>
              <a:rPr sz="2400" spc="-90" dirty="0">
                <a:latin typeface="Arial"/>
                <a:cs typeface="Arial"/>
              </a:rPr>
              <a:t>This </a:t>
            </a:r>
            <a:r>
              <a:rPr sz="2400" spc="-75" dirty="0">
                <a:latin typeface="Arial"/>
                <a:cs typeface="Arial"/>
              </a:rPr>
              <a:t>continues </a:t>
            </a:r>
            <a:r>
              <a:rPr sz="2400" spc="-50" dirty="0">
                <a:latin typeface="Arial"/>
                <a:cs typeface="Arial"/>
              </a:rPr>
              <a:t>until </a:t>
            </a:r>
            <a:r>
              <a:rPr sz="2400" spc="-20" dirty="0">
                <a:latin typeface="Arial"/>
                <a:cs typeface="Arial"/>
              </a:rPr>
              <a:t>every </a:t>
            </a:r>
            <a:r>
              <a:rPr sz="2400" spc="-95" dirty="0">
                <a:latin typeface="Arial"/>
                <a:cs typeface="Arial"/>
              </a:rPr>
              <a:t>group </a:t>
            </a:r>
            <a:r>
              <a:rPr sz="2400" spc="-100" dirty="0">
                <a:latin typeface="Arial"/>
                <a:cs typeface="Arial"/>
              </a:rPr>
              <a:t>has </a:t>
            </a:r>
            <a:r>
              <a:rPr sz="2400" spc="-50" dirty="0">
                <a:latin typeface="Arial"/>
                <a:cs typeface="Arial"/>
              </a:rPr>
              <a:t>worked </a:t>
            </a:r>
            <a:r>
              <a:rPr sz="2400" spc="55" dirty="0">
                <a:latin typeface="Arial"/>
                <a:cs typeface="Arial"/>
              </a:rPr>
              <a:t>with </a:t>
            </a:r>
            <a:r>
              <a:rPr sz="2400" spc="-114" dirty="0">
                <a:latin typeface="Arial"/>
                <a:cs typeface="Arial"/>
              </a:rPr>
              <a:t>each </a:t>
            </a:r>
            <a:r>
              <a:rPr sz="2400" spc="180" dirty="0">
                <a:latin typeface="Arial"/>
                <a:cs typeface="Arial"/>
              </a:rPr>
              <a:t>of 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-15" dirty="0">
                <a:latin typeface="Arial"/>
                <a:cs typeface="Arial"/>
              </a:rPr>
              <a:t>5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90" dirty="0">
                <a:latin typeface="Arial"/>
                <a:cs typeface="Arial"/>
              </a:rPr>
              <a:t>papers.</a:t>
            </a:r>
            <a:endParaRPr sz="2400">
              <a:latin typeface="Arial"/>
              <a:cs typeface="Arial"/>
            </a:endParaRPr>
          </a:p>
          <a:p>
            <a:pPr marL="584200" indent="-571500">
              <a:lnSpc>
                <a:spcPct val="100000"/>
              </a:lnSpc>
              <a:buChar char="•"/>
              <a:tabLst>
                <a:tab pos="583565" algn="l"/>
                <a:tab pos="584200" algn="l"/>
              </a:tabLst>
            </a:pPr>
            <a:r>
              <a:rPr sz="2400" spc="-220" dirty="0">
                <a:latin typeface="Arial"/>
                <a:cs typeface="Arial"/>
              </a:rPr>
              <a:t>Have </a:t>
            </a:r>
            <a:r>
              <a:rPr sz="2400" spc="-114" dirty="0">
                <a:latin typeface="Arial"/>
                <a:cs typeface="Arial"/>
              </a:rPr>
              <a:t>each </a:t>
            </a:r>
            <a:r>
              <a:rPr sz="2400" spc="-95" dirty="0">
                <a:latin typeface="Arial"/>
                <a:cs typeface="Arial"/>
              </a:rPr>
              <a:t>group </a:t>
            </a:r>
            <a:r>
              <a:rPr sz="2400" spc="-30" dirty="0">
                <a:latin typeface="Arial"/>
                <a:cs typeface="Arial"/>
              </a:rPr>
              <a:t>share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-60" dirty="0">
                <a:latin typeface="Arial"/>
                <a:cs typeface="Arial"/>
              </a:rPr>
              <a:t>paper </a:t>
            </a:r>
            <a:r>
              <a:rPr sz="2400" spc="-285" dirty="0">
                <a:latin typeface="Arial"/>
                <a:cs typeface="Arial"/>
              </a:rPr>
              <a:t>&amp; </a:t>
            </a:r>
            <a:r>
              <a:rPr sz="2400" spc="-75" dirty="0">
                <a:latin typeface="Arial"/>
                <a:cs typeface="Arial"/>
              </a:rPr>
              <a:t>discuss </a:t>
            </a:r>
            <a:r>
              <a:rPr sz="2400" spc="65" dirty="0">
                <a:latin typeface="Arial"/>
                <a:cs typeface="Arial"/>
              </a:rPr>
              <a:t>the</a:t>
            </a:r>
            <a:r>
              <a:rPr sz="2400" spc="245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information.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684" y="33528"/>
            <a:ext cx="8967216" cy="1472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7639" y="60960"/>
            <a:ext cx="8848344" cy="1354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42" y="136144"/>
            <a:ext cx="8699030" cy="1204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40" y="1386332"/>
            <a:ext cx="7929880" cy="5476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0690" marR="167640" indent="-427990">
              <a:lnSpc>
                <a:spcPct val="100000"/>
              </a:lnSpc>
              <a:spcBef>
                <a:spcPts val="100"/>
              </a:spcBef>
              <a:buChar char="•"/>
              <a:tabLst>
                <a:tab pos="440690" algn="l"/>
                <a:tab pos="441325" algn="l"/>
              </a:tabLst>
            </a:pPr>
            <a:r>
              <a:rPr sz="2400" dirty="0">
                <a:latin typeface="Arial"/>
                <a:cs typeface="Arial"/>
              </a:rPr>
              <a:t>With </a:t>
            </a:r>
            <a:r>
              <a:rPr sz="2400" spc="-25" dirty="0">
                <a:latin typeface="Arial"/>
                <a:cs typeface="Arial"/>
              </a:rPr>
              <a:t>your </a:t>
            </a:r>
            <a:r>
              <a:rPr sz="2400" spc="-120" dirty="0">
                <a:latin typeface="Arial"/>
                <a:cs typeface="Arial"/>
              </a:rPr>
              <a:t>group, </a:t>
            </a:r>
            <a:r>
              <a:rPr sz="2400" spc="-114" dirty="0">
                <a:latin typeface="Arial"/>
                <a:cs typeface="Arial"/>
              </a:rPr>
              <a:t>you </a:t>
            </a:r>
            <a:r>
              <a:rPr sz="2400" spc="-60" dirty="0">
                <a:latin typeface="Arial"/>
                <a:cs typeface="Arial"/>
              </a:rPr>
              <a:t>will </a:t>
            </a:r>
            <a:r>
              <a:rPr sz="2400" spc="-125" dirty="0">
                <a:latin typeface="Arial"/>
                <a:cs typeface="Arial"/>
              </a:rPr>
              <a:t>have </a:t>
            </a:r>
            <a:r>
              <a:rPr sz="2400" spc="25" dirty="0">
                <a:latin typeface="Arial"/>
                <a:cs typeface="Arial"/>
              </a:rPr>
              <a:t>30 </a:t>
            </a:r>
            <a:r>
              <a:rPr sz="2400" spc="-85" dirty="0">
                <a:latin typeface="Arial"/>
                <a:cs typeface="Arial"/>
              </a:rPr>
              <a:t>seconds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70" dirty="0">
                <a:latin typeface="Arial"/>
                <a:cs typeface="Arial"/>
              </a:rPr>
              <a:t>write </a:t>
            </a:r>
            <a:r>
              <a:rPr sz="2400" spc="30" dirty="0">
                <a:latin typeface="Arial"/>
                <a:cs typeface="Arial"/>
              </a:rPr>
              <a:t>or  </a:t>
            </a:r>
            <a:r>
              <a:rPr sz="2400" spc="-35" dirty="0">
                <a:latin typeface="Arial"/>
                <a:cs typeface="Arial"/>
              </a:rPr>
              <a:t>draw everything </a:t>
            </a:r>
            <a:r>
              <a:rPr sz="2400" spc="85" dirty="0">
                <a:latin typeface="Arial"/>
                <a:cs typeface="Arial"/>
              </a:rPr>
              <a:t>that </a:t>
            </a:r>
            <a:r>
              <a:rPr sz="2400" spc="-114" dirty="0">
                <a:latin typeface="Arial"/>
                <a:cs typeface="Arial"/>
              </a:rPr>
              <a:t>you </a:t>
            </a:r>
            <a:r>
              <a:rPr sz="2400" spc="-100" dirty="0">
                <a:latin typeface="Arial"/>
                <a:cs typeface="Arial"/>
              </a:rPr>
              <a:t>know </a:t>
            </a:r>
            <a:r>
              <a:rPr sz="2400" spc="-45" dirty="0">
                <a:latin typeface="Arial"/>
                <a:cs typeface="Arial"/>
              </a:rPr>
              <a:t>about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-105" dirty="0">
                <a:latin typeface="Arial"/>
                <a:cs typeface="Arial"/>
              </a:rPr>
              <a:t>region </a:t>
            </a:r>
            <a:r>
              <a:rPr sz="2400" spc="-150" dirty="0">
                <a:latin typeface="Arial"/>
                <a:cs typeface="Arial"/>
              </a:rPr>
              <a:t>on </a:t>
            </a:r>
            <a:r>
              <a:rPr sz="2400" spc="-25" dirty="0">
                <a:latin typeface="Arial"/>
                <a:cs typeface="Arial"/>
              </a:rPr>
              <a:t>your  </a:t>
            </a:r>
            <a:r>
              <a:rPr sz="2400" spc="-125" dirty="0">
                <a:latin typeface="Arial"/>
                <a:cs typeface="Arial"/>
              </a:rPr>
              <a:t>paper.</a:t>
            </a:r>
            <a:endParaRPr sz="2400">
              <a:latin typeface="Arial"/>
              <a:cs typeface="Arial"/>
            </a:endParaRPr>
          </a:p>
          <a:p>
            <a:pPr marL="440690" marR="5080" indent="-427990">
              <a:lnSpc>
                <a:spcPct val="100000"/>
              </a:lnSpc>
              <a:spcBef>
                <a:spcPts val="2160"/>
              </a:spcBef>
              <a:buChar char="•"/>
              <a:tabLst>
                <a:tab pos="440690" algn="l"/>
                <a:tab pos="441325" algn="l"/>
              </a:tabLst>
            </a:pPr>
            <a:r>
              <a:rPr sz="2400" spc="-100" dirty="0">
                <a:latin typeface="Arial"/>
                <a:cs typeface="Arial"/>
              </a:rPr>
              <a:t>Every </a:t>
            </a:r>
            <a:r>
              <a:rPr sz="2400" spc="-95" dirty="0">
                <a:latin typeface="Arial"/>
                <a:cs typeface="Arial"/>
              </a:rPr>
              <a:t>group </a:t>
            </a:r>
            <a:r>
              <a:rPr sz="2400" spc="25" dirty="0">
                <a:latin typeface="Arial"/>
                <a:cs typeface="Arial"/>
              </a:rPr>
              <a:t>member </a:t>
            </a:r>
            <a:r>
              <a:rPr sz="2400" spc="85" dirty="0">
                <a:latin typeface="Arial"/>
                <a:cs typeface="Arial"/>
              </a:rPr>
              <a:t>must </a:t>
            </a:r>
            <a:r>
              <a:rPr sz="2400" spc="-35" dirty="0">
                <a:latin typeface="Arial"/>
                <a:cs typeface="Arial"/>
              </a:rPr>
              <a:t>participate </a:t>
            </a:r>
            <a:r>
              <a:rPr sz="2400" spc="-215" dirty="0">
                <a:latin typeface="Arial"/>
                <a:cs typeface="Arial"/>
              </a:rPr>
              <a:t>– </a:t>
            </a:r>
            <a:r>
              <a:rPr sz="2400" spc="-145" dirty="0">
                <a:latin typeface="Arial"/>
                <a:cs typeface="Arial"/>
              </a:rPr>
              <a:t>angle </a:t>
            </a:r>
            <a:r>
              <a:rPr sz="2400" spc="-45" dirty="0">
                <a:latin typeface="Arial"/>
                <a:cs typeface="Arial"/>
              </a:rPr>
              <a:t>yourselves  </a:t>
            </a:r>
            <a:r>
              <a:rPr sz="2400" spc="-100" dirty="0">
                <a:latin typeface="Arial"/>
                <a:cs typeface="Arial"/>
              </a:rPr>
              <a:t>so </a:t>
            </a:r>
            <a:r>
              <a:rPr sz="2400" spc="85" dirty="0">
                <a:latin typeface="Arial"/>
                <a:cs typeface="Arial"/>
              </a:rPr>
              <a:t>that </a:t>
            </a:r>
            <a:r>
              <a:rPr sz="2400" spc="-114" dirty="0">
                <a:latin typeface="Arial"/>
                <a:cs typeface="Arial"/>
              </a:rPr>
              <a:t>you </a:t>
            </a:r>
            <a:r>
              <a:rPr sz="2400" spc="-125" dirty="0">
                <a:latin typeface="Arial"/>
                <a:cs typeface="Arial"/>
              </a:rPr>
              <a:t>can </a:t>
            </a:r>
            <a:r>
              <a:rPr sz="2400" spc="-110" dirty="0">
                <a:latin typeface="Arial"/>
                <a:cs typeface="Arial"/>
              </a:rPr>
              <a:t>all </a:t>
            </a:r>
            <a:r>
              <a:rPr sz="2400" spc="70" dirty="0">
                <a:latin typeface="Arial"/>
                <a:cs typeface="Arial"/>
              </a:rPr>
              <a:t>write </a:t>
            </a:r>
            <a:r>
              <a:rPr sz="2400" spc="20" dirty="0">
                <a:latin typeface="Arial"/>
                <a:cs typeface="Arial"/>
              </a:rPr>
              <a:t>at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-50" dirty="0">
                <a:latin typeface="Arial"/>
                <a:cs typeface="Arial"/>
              </a:rPr>
              <a:t>same</a:t>
            </a:r>
            <a:r>
              <a:rPr sz="2400" spc="4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time.</a:t>
            </a:r>
            <a:endParaRPr sz="2400">
              <a:latin typeface="Arial"/>
              <a:cs typeface="Arial"/>
            </a:endParaRPr>
          </a:p>
          <a:p>
            <a:pPr marL="440690" marR="472440" indent="-427990">
              <a:lnSpc>
                <a:spcPct val="100000"/>
              </a:lnSpc>
              <a:spcBef>
                <a:spcPts val="2165"/>
              </a:spcBef>
              <a:buChar char="•"/>
              <a:tabLst>
                <a:tab pos="440690" algn="l"/>
                <a:tab pos="441325" algn="l"/>
              </a:tabLst>
            </a:pPr>
            <a:r>
              <a:rPr sz="2400" spc="-95" dirty="0">
                <a:latin typeface="Arial"/>
                <a:cs typeface="Arial"/>
              </a:rPr>
              <a:t>The </a:t>
            </a:r>
            <a:r>
              <a:rPr sz="2400" spc="-70" dirty="0">
                <a:latin typeface="Arial"/>
                <a:cs typeface="Arial"/>
              </a:rPr>
              <a:t>catch </a:t>
            </a:r>
            <a:r>
              <a:rPr sz="2400" spc="-90" dirty="0">
                <a:latin typeface="Arial"/>
                <a:cs typeface="Arial"/>
              </a:rPr>
              <a:t>is </a:t>
            </a:r>
            <a:r>
              <a:rPr sz="2400" spc="85" dirty="0">
                <a:latin typeface="Arial"/>
                <a:cs typeface="Arial"/>
              </a:rPr>
              <a:t>that </a:t>
            </a:r>
            <a:r>
              <a:rPr sz="2400" spc="-114" dirty="0">
                <a:latin typeface="Arial"/>
                <a:cs typeface="Arial"/>
              </a:rPr>
              <a:t>you </a:t>
            </a:r>
            <a:r>
              <a:rPr sz="2400" spc="-75" dirty="0">
                <a:latin typeface="Arial"/>
                <a:cs typeface="Arial"/>
              </a:rPr>
              <a:t>cannot </a:t>
            </a:r>
            <a:r>
              <a:rPr sz="2400" spc="70" dirty="0">
                <a:latin typeface="Arial"/>
                <a:cs typeface="Arial"/>
              </a:rPr>
              <a:t>write </a:t>
            </a:r>
            <a:r>
              <a:rPr sz="2400" spc="35" dirty="0">
                <a:latin typeface="Arial"/>
                <a:cs typeface="Arial"/>
              </a:rPr>
              <a:t>or </a:t>
            </a:r>
            <a:r>
              <a:rPr sz="2400" spc="-35" dirty="0">
                <a:latin typeface="Arial"/>
                <a:cs typeface="Arial"/>
              </a:rPr>
              <a:t>draw </a:t>
            </a:r>
            <a:r>
              <a:rPr sz="2400" spc="-45" dirty="0">
                <a:latin typeface="Arial"/>
                <a:cs typeface="Arial"/>
              </a:rPr>
              <a:t>something  </a:t>
            </a:r>
            <a:r>
              <a:rPr sz="2400" spc="85" dirty="0">
                <a:latin typeface="Arial"/>
                <a:cs typeface="Arial"/>
              </a:rPr>
              <a:t>that </a:t>
            </a:r>
            <a:r>
              <a:rPr sz="2400" spc="-90" dirty="0">
                <a:latin typeface="Arial"/>
                <a:cs typeface="Arial"/>
              </a:rPr>
              <a:t>is </a:t>
            </a:r>
            <a:r>
              <a:rPr sz="2400" spc="-80" dirty="0">
                <a:latin typeface="Arial"/>
                <a:cs typeface="Arial"/>
              </a:rPr>
              <a:t>already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spc="40" dirty="0">
                <a:latin typeface="Arial"/>
                <a:cs typeface="Arial"/>
              </a:rPr>
              <a:t>written!</a:t>
            </a:r>
            <a:endParaRPr sz="2400">
              <a:latin typeface="Arial"/>
              <a:cs typeface="Arial"/>
            </a:endParaRPr>
          </a:p>
          <a:p>
            <a:pPr marL="440690" indent="-427990">
              <a:lnSpc>
                <a:spcPct val="100000"/>
              </a:lnSpc>
              <a:spcBef>
                <a:spcPts val="2160"/>
              </a:spcBef>
              <a:buChar char="•"/>
              <a:tabLst>
                <a:tab pos="440690" algn="l"/>
                <a:tab pos="441325" algn="l"/>
              </a:tabLst>
            </a:pPr>
            <a:r>
              <a:rPr sz="2400" spc="-95" dirty="0">
                <a:latin typeface="Arial"/>
                <a:cs typeface="Arial"/>
              </a:rPr>
              <a:t>When </a:t>
            </a:r>
            <a:r>
              <a:rPr sz="2400" spc="710" dirty="0">
                <a:latin typeface="Arial"/>
                <a:cs typeface="Arial"/>
              </a:rPr>
              <a:t>I </a:t>
            </a:r>
            <a:r>
              <a:rPr sz="2400" spc="-100" dirty="0">
                <a:latin typeface="Arial"/>
                <a:cs typeface="Arial"/>
              </a:rPr>
              <a:t>say </a:t>
            </a:r>
            <a:r>
              <a:rPr sz="2400" spc="85" dirty="0">
                <a:latin typeface="Arial"/>
                <a:cs typeface="Arial"/>
              </a:rPr>
              <a:t>that </a:t>
            </a:r>
            <a:r>
              <a:rPr sz="2400" spc="60" dirty="0">
                <a:latin typeface="Arial"/>
                <a:cs typeface="Arial"/>
              </a:rPr>
              <a:t>time </a:t>
            </a:r>
            <a:r>
              <a:rPr sz="2400" spc="-90" dirty="0">
                <a:latin typeface="Arial"/>
                <a:cs typeface="Arial"/>
              </a:rPr>
              <a:t>is </a:t>
            </a:r>
            <a:r>
              <a:rPr sz="2400" spc="-135" dirty="0">
                <a:latin typeface="Arial"/>
                <a:cs typeface="Arial"/>
              </a:rPr>
              <a:t>up, </a:t>
            </a:r>
            <a:r>
              <a:rPr sz="2400" spc="-114" dirty="0">
                <a:latin typeface="Arial"/>
                <a:cs typeface="Arial"/>
              </a:rPr>
              <a:t>you </a:t>
            </a:r>
            <a:r>
              <a:rPr sz="2400" spc="85" dirty="0">
                <a:latin typeface="Arial"/>
                <a:cs typeface="Arial"/>
              </a:rPr>
              <a:t>must </a:t>
            </a:r>
            <a:r>
              <a:rPr sz="2400" spc="-95" dirty="0">
                <a:latin typeface="Arial"/>
                <a:cs typeface="Arial"/>
              </a:rPr>
              <a:t>pass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-60" dirty="0">
                <a:latin typeface="Arial"/>
                <a:cs typeface="Arial"/>
              </a:rPr>
              <a:t>paper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on</a:t>
            </a:r>
            <a:endParaRPr sz="2400">
              <a:latin typeface="Arial"/>
              <a:cs typeface="Arial"/>
            </a:endParaRPr>
          </a:p>
          <a:p>
            <a:pPr marL="440690">
              <a:lnSpc>
                <a:spcPct val="100000"/>
              </a:lnSpc>
            </a:pP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5" dirty="0">
                <a:latin typeface="Arial"/>
                <a:cs typeface="Arial"/>
              </a:rPr>
              <a:t>next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group.</a:t>
            </a:r>
            <a:endParaRPr sz="2400">
              <a:latin typeface="Arial"/>
              <a:cs typeface="Arial"/>
            </a:endParaRPr>
          </a:p>
          <a:p>
            <a:pPr marL="440690" marR="200025" indent="-427990">
              <a:lnSpc>
                <a:spcPct val="100000"/>
              </a:lnSpc>
              <a:spcBef>
                <a:spcPts val="2160"/>
              </a:spcBef>
              <a:buChar char="•"/>
              <a:tabLst>
                <a:tab pos="440690" algn="l"/>
                <a:tab pos="441325" algn="l"/>
              </a:tabLst>
            </a:pPr>
            <a:r>
              <a:rPr sz="2400" spc="-210" dirty="0">
                <a:latin typeface="Arial"/>
                <a:cs typeface="Arial"/>
              </a:rPr>
              <a:t>We </a:t>
            </a:r>
            <a:r>
              <a:rPr sz="2400" spc="-60" dirty="0">
                <a:latin typeface="Arial"/>
                <a:cs typeface="Arial"/>
              </a:rPr>
              <a:t>will </a:t>
            </a:r>
            <a:r>
              <a:rPr sz="2400" spc="-85" dirty="0">
                <a:latin typeface="Arial"/>
                <a:cs typeface="Arial"/>
              </a:rPr>
              <a:t>continue </a:t>
            </a:r>
            <a:r>
              <a:rPr sz="2400" spc="20" dirty="0">
                <a:latin typeface="Arial"/>
                <a:cs typeface="Arial"/>
              </a:rPr>
              <a:t>to </a:t>
            </a:r>
            <a:r>
              <a:rPr sz="2400" spc="-150" dirty="0">
                <a:latin typeface="Arial"/>
                <a:cs typeface="Arial"/>
              </a:rPr>
              <a:t>“Pass </a:t>
            </a:r>
            <a:r>
              <a:rPr sz="2400" spc="65" dirty="0">
                <a:latin typeface="Arial"/>
                <a:cs typeface="Arial"/>
              </a:rPr>
              <a:t>the </a:t>
            </a:r>
            <a:r>
              <a:rPr sz="2400" spc="-114" dirty="0">
                <a:latin typeface="Arial"/>
                <a:cs typeface="Arial"/>
              </a:rPr>
              <a:t>Paper” </a:t>
            </a:r>
            <a:r>
              <a:rPr sz="2400" spc="-50" dirty="0">
                <a:latin typeface="Arial"/>
                <a:cs typeface="Arial"/>
              </a:rPr>
              <a:t>until </a:t>
            </a:r>
            <a:r>
              <a:rPr sz="2400" spc="-114" dirty="0">
                <a:latin typeface="Arial"/>
                <a:cs typeface="Arial"/>
              </a:rPr>
              <a:t>each </a:t>
            </a:r>
            <a:r>
              <a:rPr sz="2400" spc="-95" dirty="0">
                <a:latin typeface="Arial"/>
                <a:cs typeface="Arial"/>
              </a:rPr>
              <a:t>group </a:t>
            </a:r>
            <a:r>
              <a:rPr sz="2400" spc="-100" dirty="0">
                <a:latin typeface="Arial"/>
                <a:cs typeface="Arial"/>
              </a:rPr>
              <a:t>has  </a:t>
            </a:r>
            <a:r>
              <a:rPr sz="2400" spc="-80" dirty="0">
                <a:latin typeface="Arial"/>
                <a:cs typeface="Arial"/>
              </a:rPr>
              <a:t>seen </a:t>
            </a:r>
            <a:r>
              <a:rPr sz="2400" spc="-110" dirty="0">
                <a:latin typeface="Arial"/>
                <a:cs typeface="Arial"/>
              </a:rPr>
              <a:t>all </a:t>
            </a:r>
            <a:r>
              <a:rPr sz="2400" spc="185" dirty="0">
                <a:latin typeface="Arial"/>
                <a:cs typeface="Arial"/>
              </a:rPr>
              <a:t>of</a:t>
            </a:r>
            <a:r>
              <a:rPr sz="2400" spc="250" dirty="0">
                <a:latin typeface="Arial"/>
                <a:cs typeface="Arial"/>
              </a:rPr>
              <a:t> </a:t>
            </a:r>
            <a:r>
              <a:rPr sz="2400" spc="-85" dirty="0">
                <a:latin typeface="Arial"/>
                <a:cs typeface="Arial"/>
              </a:rPr>
              <a:t>papers.</a:t>
            </a:r>
            <a:endParaRPr sz="2400">
              <a:latin typeface="Arial"/>
              <a:cs typeface="Arial"/>
            </a:endParaRPr>
          </a:p>
          <a:p>
            <a:pPr marL="184150">
              <a:lnSpc>
                <a:spcPct val="100000"/>
              </a:lnSpc>
              <a:spcBef>
                <a:spcPts val="1275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025" y="121157"/>
            <a:ext cx="8796655" cy="6560820"/>
          </a:xfrm>
          <a:custGeom>
            <a:avLst/>
            <a:gdLst/>
            <a:ahLst/>
            <a:cxnLst/>
            <a:rect l="l" t="t" r="r" b="b"/>
            <a:pathLst>
              <a:path w="8796655" h="6560820">
                <a:moveTo>
                  <a:pt x="0" y="6560820"/>
                </a:moveTo>
                <a:lnTo>
                  <a:pt x="8796528" y="6560820"/>
                </a:lnTo>
                <a:lnTo>
                  <a:pt x="8796528" y="0"/>
                </a:lnTo>
                <a:lnTo>
                  <a:pt x="0" y="0"/>
                </a:lnTo>
                <a:lnTo>
                  <a:pt x="0" y="656082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71216" y="1623060"/>
            <a:ext cx="3657600" cy="379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07920" y="2656332"/>
            <a:ext cx="4602480" cy="1231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17164" y="3326891"/>
            <a:ext cx="2985516" cy="1231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50311" y="2829560"/>
            <a:ext cx="390271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21690" marR="5080" indent="-809625">
              <a:lnSpc>
                <a:spcPct val="100000"/>
              </a:lnSpc>
              <a:spcBef>
                <a:spcPts val="105"/>
              </a:spcBef>
            </a:pPr>
            <a:r>
              <a:rPr sz="4400" spc="700" dirty="0"/>
              <a:t>Appalachian  </a:t>
            </a:r>
            <a:r>
              <a:rPr sz="4400" spc="685" dirty="0"/>
              <a:t>Plateau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11379" y="6716576"/>
            <a:ext cx="1016000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140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025" y="121157"/>
            <a:ext cx="8796655" cy="6560820"/>
          </a:xfrm>
          <a:custGeom>
            <a:avLst/>
            <a:gdLst/>
            <a:ahLst/>
            <a:cxnLst/>
            <a:rect l="l" t="t" r="r" b="b"/>
            <a:pathLst>
              <a:path w="8796655" h="6560820">
                <a:moveTo>
                  <a:pt x="0" y="6560820"/>
                </a:moveTo>
                <a:lnTo>
                  <a:pt x="8796528" y="6560820"/>
                </a:lnTo>
                <a:lnTo>
                  <a:pt x="8796528" y="0"/>
                </a:lnTo>
                <a:lnTo>
                  <a:pt x="0" y="0"/>
                </a:lnTo>
                <a:lnTo>
                  <a:pt x="0" y="656082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71216" y="1623060"/>
            <a:ext cx="3657600" cy="379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15639" y="2656332"/>
            <a:ext cx="2987040" cy="1231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12235" y="3326891"/>
            <a:ext cx="2595372" cy="1231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58032" y="2829560"/>
            <a:ext cx="228536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9550" marR="5080" indent="-196850">
              <a:lnSpc>
                <a:spcPct val="100000"/>
              </a:lnSpc>
              <a:spcBef>
                <a:spcPts val="105"/>
              </a:spcBef>
            </a:pPr>
            <a:r>
              <a:rPr sz="4400" spc="575" dirty="0"/>
              <a:t>Ridge</a:t>
            </a:r>
            <a:r>
              <a:rPr sz="4400" spc="65" dirty="0"/>
              <a:t> </a:t>
            </a:r>
            <a:r>
              <a:rPr sz="4400" spc="-305" dirty="0"/>
              <a:t>&amp;  </a:t>
            </a:r>
            <a:r>
              <a:rPr sz="4400" spc="490" dirty="0"/>
              <a:t>Valley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11379" y="6716576"/>
            <a:ext cx="1016000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140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025" y="121157"/>
            <a:ext cx="8796655" cy="6560820"/>
          </a:xfrm>
          <a:custGeom>
            <a:avLst/>
            <a:gdLst/>
            <a:ahLst/>
            <a:cxnLst/>
            <a:rect l="l" t="t" r="r" b="b"/>
            <a:pathLst>
              <a:path w="8796655" h="6560820">
                <a:moveTo>
                  <a:pt x="0" y="6560820"/>
                </a:moveTo>
                <a:lnTo>
                  <a:pt x="8796528" y="6560820"/>
                </a:lnTo>
                <a:lnTo>
                  <a:pt x="8796528" y="0"/>
                </a:lnTo>
                <a:lnTo>
                  <a:pt x="0" y="0"/>
                </a:lnTo>
                <a:lnTo>
                  <a:pt x="0" y="656082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71216" y="1623060"/>
            <a:ext cx="3657600" cy="379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35323" y="2535935"/>
            <a:ext cx="1947672" cy="1231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93008" y="3206495"/>
            <a:ext cx="2433828" cy="1231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35400" y="2710052"/>
            <a:ext cx="1731010" cy="1367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41935">
              <a:lnSpc>
                <a:spcPct val="100000"/>
              </a:lnSpc>
              <a:spcBef>
                <a:spcPts val="105"/>
              </a:spcBef>
            </a:pPr>
            <a:r>
              <a:rPr sz="4400" spc="320" dirty="0"/>
              <a:t>Blue  </a:t>
            </a:r>
            <a:r>
              <a:rPr sz="4400" spc="575" dirty="0"/>
              <a:t>Ridge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11379" y="6716576"/>
            <a:ext cx="1016000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140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025" y="121157"/>
            <a:ext cx="8796655" cy="6560820"/>
          </a:xfrm>
          <a:custGeom>
            <a:avLst/>
            <a:gdLst/>
            <a:ahLst/>
            <a:cxnLst/>
            <a:rect l="l" t="t" r="r" b="b"/>
            <a:pathLst>
              <a:path w="8796655" h="6560820">
                <a:moveTo>
                  <a:pt x="0" y="6560820"/>
                </a:moveTo>
                <a:lnTo>
                  <a:pt x="8796528" y="6560820"/>
                </a:lnTo>
                <a:lnTo>
                  <a:pt x="8796528" y="0"/>
                </a:lnTo>
                <a:lnTo>
                  <a:pt x="0" y="0"/>
                </a:lnTo>
                <a:lnTo>
                  <a:pt x="0" y="656082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71216" y="1623060"/>
            <a:ext cx="3657600" cy="379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97707" y="2875788"/>
            <a:ext cx="3532632" cy="1231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40100" y="3048762"/>
            <a:ext cx="28301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645" dirty="0"/>
              <a:t>Piedmont</a:t>
            </a:r>
            <a:endParaRPr sz="4400"/>
          </a:p>
        </p:txBody>
      </p:sp>
      <p:sp>
        <p:nvSpPr>
          <p:cNvPr id="6" name="object 6"/>
          <p:cNvSpPr txBox="1"/>
          <p:nvPr/>
        </p:nvSpPr>
        <p:spPr>
          <a:xfrm>
            <a:off x="11379" y="6716576"/>
            <a:ext cx="1016000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140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025" y="121157"/>
            <a:ext cx="8796655" cy="6560820"/>
          </a:xfrm>
          <a:custGeom>
            <a:avLst/>
            <a:gdLst/>
            <a:ahLst/>
            <a:cxnLst/>
            <a:rect l="l" t="t" r="r" b="b"/>
            <a:pathLst>
              <a:path w="8796655" h="6560820">
                <a:moveTo>
                  <a:pt x="0" y="6560820"/>
                </a:moveTo>
                <a:lnTo>
                  <a:pt x="8796528" y="6560820"/>
                </a:lnTo>
                <a:lnTo>
                  <a:pt x="8796528" y="0"/>
                </a:lnTo>
                <a:lnTo>
                  <a:pt x="0" y="0"/>
                </a:lnTo>
                <a:lnTo>
                  <a:pt x="0" y="656082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71216" y="1623060"/>
            <a:ext cx="3657600" cy="3794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17164" y="2656332"/>
            <a:ext cx="2983991" cy="1231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45408" y="3326891"/>
            <a:ext cx="2127504" cy="1231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59555" y="2829560"/>
            <a:ext cx="2280920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0690" marR="5080" indent="-428625">
              <a:lnSpc>
                <a:spcPct val="100000"/>
              </a:lnSpc>
              <a:spcBef>
                <a:spcPts val="105"/>
              </a:spcBef>
            </a:pPr>
            <a:r>
              <a:rPr sz="4400" spc="585" dirty="0"/>
              <a:t>Coastal  </a:t>
            </a:r>
            <a:r>
              <a:rPr sz="4400" spc="390" dirty="0"/>
              <a:t>Plain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11379" y="6716576"/>
            <a:ext cx="1016000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140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327" y="152400"/>
            <a:ext cx="4006596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1680" y="162687"/>
            <a:ext cx="3961256" cy="412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73167" y="167640"/>
            <a:ext cx="1158239" cy="3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96282" y="177800"/>
            <a:ext cx="1112621" cy="327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66459" y="167639"/>
            <a:ext cx="158495" cy="3672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89840" y="179070"/>
            <a:ext cx="112052" cy="3210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6276" y="618489"/>
            <a:ext cx="6415405" cy="7708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Arial"/>
                <a:cs typeface="Arial"/>
              </a:rPr>
              <a:t>5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-160" dirty="0">
                <a:latin typeface="Arial"/>
                <a:cs typeface="Arial"/>
              </a:rPr>
              <a:t>Regions</a:t>
            </a:r>
            <a:endParaRPr sz="14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95" dirty="0">
                <a:latin typeface="Arial"/>
                <a:cs typeface="Arial"/>
              </a:rPr>
              <a:t>Georgia </a:t>
            </a:r>
            <a:r>
              <a:rPr sz="1400" spc="-50" dirty="0">
                <a:latin typeface="Arial"/>
                <a:cs typeface="Arial"/>
              </a:rPr>
              <a:t>is </a:t>
            </a:r>
            <a:r>
              <a:rPr sz="1400" spc="-95" dirty="0">
                <a:latin typeface="Arial"/>
                <a:cs typeface="Arial"/>
              </a:rPr>
              <a:t>a </a:t>
            </a:r>
            <a:r>
              <a:rPr sz="1400" spc="-65" dirty="0">
                <a:latin typeface="Arial"/>
                <a:cs typeface="Arial"/>
              </a:rPr>
              <a:t>geographically </a:t>
            </a:r>
            <a:r>
              <a:rPr sz="1400" spc="-30" dirty="0">
                <a:latin typeface="Arial"/>
                <a:cs typeface="Arial"/>
              </a:rPr>
              <a:t>diverse </a:t>
            </a:r>
            <a:r>
              <a:rPr sz="1400" spc="10" dirty="0">
                <a:latin typeface="Arial"/>
                <a:cs typeface="Arial"/>
              </a:rPr>
              <a:t>state </a:t>
            </a:r>
            <a:r>
              <a:rPr sz="1400" spc="40" dirty="0">
                <a:latin typeface="Arial"/>
                <a:cs typeface="Arial"/>
              </a:rPr>
              <a:t>that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-60" dirty="0">
                <a:latin typeface="Arial"/>
                <a:cs typeface="Arial"/>
              </a:rPr>
              <a:t>divided </a:t>
            </a:r>
            <a:r>
              <a:rPr sz="1400" spc="-55" dirty="0">
                <a:latin typeface="Arial"/>
                <a:cs typeface="Arial"/>
              </a:rPr>
              <a:t>into </a:t>
            </a:r>
            <a:r>
              <a:rPr sz="1400" spc="40" dirty="0">
                <a:solidFill>
                  <a:srgbClr val="FF0000"/>
                </a:solidFill>
                <a:latin typeface="Arial"/>
                <a:cs typeface="Arial"/>
              </a:rPr>
              <a:t>five</a:t>
            </a:r>
            <a:r>
              <a:rPr sz="1400" spc="-2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70" dirty="0">
                <a:solidFill>
                  <a:srgbClr val="FF0000"/>
                </a:solidFill>
                <a:latin typeface="Arial"/>
                <a:cs typeface="Arial"/>
              </a:rPr>
              <a:t>regions</a:t>
            </a:r>
            <a:r>
              <a:rPr sz="1400" spc="-70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184785" marR="5080" indent="-172085">
              <a:lnSpc>
                <a:spcPct val="100000"/>
              </a:lnSpc>
              <a:spcBef>
                <a:spcPts val="5"/>
              </a:spcBef>
              <a:buChar char="•"/>
              <a:tabLst>
                <a:tab pos="185420" algn="l"/>
              </a:tabLst>
            </a:pPr>
            <a:r>
              <a:rPr sz="1400" spc="-55" dirty="0">
                <a:latin typeface="Arial"/>
                <a:cs typeface="Arial"/>
              </a:rPr>
              <a:t>The </a:t>
            </a:r>
            <a:r>
              <a:rPr sz="1400" spc="120" dirty="0">
                <a:latin typeface="Arial"/>
                <a:cs typeface="Arial"/>
              </a:rPr>
              <a:t>first </a:t>
            </a:r>
            <a:r>
              <a:rPr sz="1400" spc="30" dirty="0">
                <a:latin typeface="Arial"/>
                <a:cs typeface="Arial"/>
              </a:rPr>
              <a:t>three </a:t>
            </a:r>
            <a:r>
              <a:rPr sz="1400" spc="-55" dirty="0">
                <a:latin typeface="Arial"/>
                <a:cs typeface="Arial"/>
              </a:rPr>
              <a:t>regions </a:t>
            </a:r>
            <a:r>
              <a:rPr sz="1400" spc="-60" dirty="0">
                <a:latin typeface="Arial"/>
                <a:cs typeface="Arial"/>
              </a:rPr>
              <a:t>(Appalachian </a:t>
            </a:r>
            <a:r>
              <a:rPr sz="1400" spc="-75" dirty="0">
                <a:latin typeface="Arial"/>
                <a:cs typeface="Arial"/>
              </a:rPr>
              <a:t>Plateau, </a:t>
            </a:r>
            <a:r>
              <a:rPr sz="1400" spc="-120" dirty="0">
                <a:latin typeface="Arial"/>
                <a:cs typeface="Arial"/>
              </a:rPr>
              <a:t>Ridge </a:t>
            </a:r>
            <a:r>
              <a:rPr sz="1400" spc="-165" dirty="0">
                <a:latin typeface="Arial"/>
                <a:cs typeface="Arial"/>
              </a:rPr>
              <a:t>&amp; </a:t>
            </a:r>
            <a:r>
              <a:rPr sz="1400" spc="-80" dirty="0">
                <a:latin typeface="Arial"/>
                <a:cs typeface="Arial"/>
              </a:rPr>
              <a:t>Valley,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-65" dirty="0">
                <a:latin typeface="Arial"/>
                <a:cs typeface="Arial"/>
              </a:rPr>
              <a:t>Blue </a:t>
            </a:r>
            <a:r>
              <a:rPr sz="1400" spc="-95" dirty="0">
                <a:latin typeface="Arial"/>
                <a:cs typeface="Arial"/>
              </a:rPr>
              <a:t>Ridge) </a:t>
            </a:r>
            <a:r>
              <a:rPr sz="1400" spc="-15" dirty="0">
                <a:latin typeface="Arial"/>
                <a:cs typeface="Arial"/>
              </a:rPr>
              <a:t>are </a:t>
            </a:r>
            <a:r>
              <a:rPr sz="1400" spc="-85" dirty="0">
                <a:latin typeface="Arial"/>
                <a:cs typeface="Arial"/>
              </a:rPr>
              <a:t>in  </a:t>
            </a:r>
            <a:r>
              <a:rPr sz="1400" spc="30" dirty="0">
                <a:latin typeface="Arial"/>
                <a:cs typeface="Arial"/>
              </a:rPr>
              <a:t>the </a:t>
            </a:r>
            <a:r>
              <a:rPr sz="1400" spc="-40" dirty="0">
                <a:latin typeface="Arial"/>
                <a:cs typeface="Arial"/>
              </a:rPr>
              <a:t>mountains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-20" dirty="0">
                <a:latin typeface="Arial"/>
                <a:cs typeface="Arial"/>
              </a:rPr>
              <a:t>foothills </a:t>
            </a:r>
            <a:r>
              <a:rPr sz="1400" spc="105" dirty="0">
                <a:latin typeface="Arial"/>
                <a:cs typeface="Arial"/>
              </a:rPr>
              <a:t>of </a:t>
            </a:r>
            <a:r>
              <a:rPr sz="1400" spc="30" dirty="0">
                <a:latin typeface="Arial"/>
                <a:cs typeface="Arial"/>
              </a:rPr>
              <a:t>the </a:t>
            </a:r>
            <a:r>
              <a:rPr sz="1400" spc="10" dirty="0">
                <a:latin typeface="Arial"/>
                <a:cs typeface="Arial"/>
              </a:rPr>
              <a:t>state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80" dirty="0">
                <a:latin typeface="Arial"/>
                <a:cs typeface="Arial"/>
              </a:rPr>
              <a:t>form </a:t>
            </a:r>
            <a:r>
              <a:rPr sz="1400" spc="45" dirty="0">
                <a:latin typeface="Arial"/>
                <a:cs typeface="Arial"/>
              </a:rPr>
              <a:t>part </a:t>
            </a:r>
            <a:r>
              <a:rPr sz="1400" spc="105" dirty="0">
                <a:latin typeface="Arial"/>
                <a:cs typeface="Arial"/>
              </a:rPr>
              <a:t>of </a:t>
            </a:r>
            <a:r>
              <a:rPr sz="1400" spc="30" dirty="0">
                <a:latin typeface="Arial"/>
                <a:cs typeface="Arial"/>
              </a:rPr>
              <a:t>the </a:t>
            </a:r>
            <a:r>
              <a:rPr sz="1400" spc="-70" dirty="0">
                <a:solidFill>
                  <a:srgbClr val="FF0000"/>
                </a:solidFill>
                <a:latin typeface="Arial"/>
                <a:cs typeface="Arial"/>
              </a:rPr>
              <a:t>Appalachian  </a:t>
            </a:r>
            <a:r>
              <a:rPr sz="1400" spc="-35" dirty="0">
                <a:solidFill>
                  <a:srgbClr val="FF0000"/>
                </a:solidFill>
                <a:latin typeface="Arial"/>
                <a:cs typeface="Arial"/>
              </a:rPr>
              <a:t>ftountain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75" dirty="0">
                <a:solidFill>
                  <a:srgbClr val="FF0000"/>
                </a:solidFill>
                <a:latin typeface="Arial"/>
                <a:cs typeface="Arial"/>
              </a:rPr>
              <a:t>range</a:t>
            </a:r>
            <a:r>
              <a:rPr sz="1400" spc="-75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55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other </a:t>
            </a:r>
            <a:r>
              <a:rPr sz="1400" spc="25" dirty="0">
                <a:latin typeface="Arial"/>
                <a:cs typeface="Arial"/>
              </a:rPr>
              <a:t>two </a:t>
            </a:r>
            <a:r>
              <a:rPr sz="1400" spc="-30" dirty="0">
                <a:latin typeface="Arial"/>
                <a:cs typeface="Arial"/>
              </a:rPr>
              <a:t>(Piedmont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-80" dirty="0">
                <a:latin typeface="Arial"/>
                <a:cs typeface="Arial"/>
              </a:rPr>
              <a:t>Coastal </a:t>
            </a:r>
            <a:r>
              <a:rPr sz="1400" spc="-70" dirty="0">
                <a:latin typeface="Arial"/>
                <a:cs typeface="Arial"/>
              </a:rPr>
              <a:t>Plain) </a:t>
            </a:r>
            <a:r>
              <a:rPr sz="1400" spc="-65" dirty="0">
                <a:latin typeface="Arial"/>
                <a:cs typeface="Arial"/>
              </a:rPr>
              <a:t>include </a:t>
            </a:r>
            <a:r>
              <a:rPr sz="1400" spc="-45" dirty="0">
                <a:solidFill>
                  <a:srgbClr val="FF0000"/>
                </a:solidFill>
                <a:latin typeface="Arial"/>
                <a:cs typeface="Arial"/>
              </a:rPr>
              <a:t>coastal </a:t>
            </a:r>
            <a:r>
              <a:rPr sz="1400" spc="-70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farming </a:t>
            </a:r>
            <a:r>
              <a:rPr sz="1400" spc="-60" dirty="0">
                <a:latin typeface="Arial"/>
                <a:cs typeface="Arial"/>
              </a:rPr>
              <a:t>areas,</a:t>
            </a:r>
            <a:r>
              <a:rPr sz="1400" spc="135" dirty="0">
                <a:latin typeface="Arial"/>
                <a:cs typeface="Arial"/>
              </a:rPr>
              <a:t> </a:t>
            </a:r>
            <a:r>
              <a:rPr sz="1400" spc="-80" dirty="0">
                <a:latin typeface="Arial"/>
                <a:cs typeface="Arial"/>
              </a:rPr>
              <a:t>as</a:t>
            </a:r>
            <a:endParaRPr sz="14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</a:pPr>
            <a:r>
              <a:rPr sz="1400" spc="-35" dirty="0">
                <a:latin typeface="Arial"/>
                <a:cs typeface="Arial"/>
              </a:rPr>
              <a:t>well </a:t>
            </a:r>
            <a:r>
              <a:rPr sz="1400" spc="-75" dirty="0">
                <a:latin typeface="Arial"/>
                <a:cs typeface="Arial"/>
              </a:rPr>
              <a:t>as </a:t>
            </a:r>
            <a:r>
              <a:rPr sz="1400" spc="-20" dirty="0">
                <a:latin typeface="Arial"/>
                <a:cs typeface="Arial"/>
              </a:rPr>
              <a:t>some </a:t>
            </a:r>
            <a:r>
              <a:rPr sz="1400" spc="110" dirty="0">
                <a:latin typeface="Arial"/>
                <a:cs typeface="Arial"/>
              </a:rPr>
              <a:t>of </a:t>
            </a:r>
            <a:r>
              <a:rPr sz="1400" spc="35" dirty="0">
                <a:latin typeface="Arial"/>
                <a:cs typeface="Arial"/>
              </a:rPr>
              <a:t>the </a:t>
            </a:r>
            <a:r>
              <a:rPr sz="1400" spc="-50" dirty="0">
                <a:latin typeface="Arial"/>
                <a:cs typeface="Arial"/>
              </a:rPr>
              <a:t>large </a:t>
            </a:r>
            <a:r>
              <a:rPr sz="1400" spc="-20" dirty="0">
                <a:latin typeface="Arial"/>
                <a:cs typeface="Arial"/>
              </a:rPr>
              <a:t>cities </a:t>
            </a:r>
            <a:r>
              <a:rPr sz="1400" spc="-80" dirty="0">
                <a:latin typeface="Arial"/>
                <a:cs typeface="Arial"/>
              </a:rPr>
              <a:t>in </a:t>
            </a:r>
            <a:r>
              <a:rPr sz="1400" spc="35" dirty="0">
                <a:latin typeface="Arial"/>
                <a:cs typeface="Arial"/>
              </a:rPr>
              <a:t>the </a:t>
            </a:r>
            <a:r>
              <a:rPr sz="1400" spc="-40" dirty="0">
                <a:latin typeface="Arial"/>
                <a:cs typeface="Arial"/>
              </a:rPr>
              <a:t>middle </a:t>
            </a:r>
            <a:r>
              <a:rPr sz="1400" spc="110" dirty="0">
                <a:latin typeface="Arial"/>
                <a:cs typeface="Arial"/>
              </a:rPr>
              <a:t>of </a:t>
            </a:r>
            <a:r>
              <a:rPr sz="1400" spc="35" dirty="0">
                <a:latin typeface="Arial"/>
                <a:cs typeface="Arial"/>
              </a:rPr>
              <a:t>the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state.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120" dirty="0">
                <a:latin typeface="Arial"/>
                <a:cs typeface="Arial"/>
              </a:rPr>
              <a:t>Appalachian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95" dirty="0">
                <a:latin typeface="Arial"/>
                <a:cs typeface="Arial"/>
              </a:rPr>
              <a:t>Plateau</a:t>
            </a:r>
            <a:endParaRPr sz="14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60" dirty="0">
                <a:latin typeface="Arial"/>
                <a:cs typeface="Arial"/>
              </a:rPr>
              <a:t>The </a:t>
            </a:r>
            <a:r>
              <a:rPr sz="1400" spc="-70" dirty="0">
                <a:latin typeface="Arial"/>
                <a:cs typeface="Arial"/>
              </a:rPr>
              <a:t>Appalachian Plateau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30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state’s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smallest </a:t>
            </a:r>
            <a:r>
              <a:rPr sz="1400" spc="-80" dirty="0">
                <a:solidFill>
                  <a:srgbClr val="FF0000"/>
                </a:solidFill>
                <a:latin typeface="Arial"/>
                <a:cs typeface="Arial"/>
              </a:rPr>
              <a:t>region</a:t>
            </a:r>
            <a:r>
              <a:rPr sz="1400" spc="-80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184785" marR="402590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110" dirty="0">
                <a:latin typeface="Arial"/>
                <a:cs typeface="Arial"/>
              </a:rPr>
              <a:t>It’s </a:t>
            </a:r>
            <a:r>
              <a:rPr sz="1400" spc="-50" dirty="0">
                <a:latin typeface="Arial"/>
                <a:cs typeface="Arial"/>
              </a:rPr>
              <a:t>located </a:t>
            </a:r>
            <a:r>
              <a:rPr sz="1400" spc="-85" dirty="0">
                <a:latin typeface="Arial"/>
                <a:cs typeface="Arial"/>
              </a:rPr>
              <a:t>in </a:t>
            </a:r>
            <a:r>
              <a:rPr sz="1400" spc="35" dirty="0">
                <a:latin typeface="Arial"/>
                <a:cs typeface="Arial"/>
              </a:rPr>
              <a:t>the </a:t>
            </a:r>
            <a:r>
              <a:rPr sz="1400" spc="-5" dirty="0">
                <a:latin typeface="Arial"/>
                <a:cs typeface="Arial"/>
              </a:rPr>
              <a:t>very </a:t>
            </a:r>
            <a:r>
              <a:rPr sz="1400" spc="25" dirty="0">
                <a:solidFill>
                  <a:srgbClr val="FF0000"/>
                </a:solidFill>
                <a:latin typeface="Arial"/>
                <a:cs typeface="Arial"/>
              </a:rPr>
              <a:t>northwest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corner </a:t>
            </a:r>
            <a:r>
              <a:rPr sz="1400" spc="105" dirty="0">
                <a:latin typeface="Arial"/>
                <a:cs typeface="Arial"/>
              </a:rPr>
              <a:t>of </a:t>
            </a:r>
            <a:r>
              <a:rPr sz="1400" spc="-100" dirty="0">
                <a:latin typeface="Arial"/>
                <a:cs typeface="Arial"/>
              </a:rPr>
              <a:t>Georgia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-45" dirty="0">
                <a:latin typeface="Arial"/>
                <a:cs typeface="Arial"/>
              </a:rPr>
              <a:t>encompasses </a:t>
            </a:r>
            <a:r>
              <a:rPr sz="1400" spc="-114" dirty="0">
                <a:latin typeface="Arial"/>
                <a:cs typeface="Arial"/>
              </a:rPr>
              <a:t>Dade  </a:t>
            </a:r>
            <a:r>
              <a:rPr sz="1400" spc="-90" dirty="0">
                <a:latin typeface="Arial"/>
                <a:cs typeface="Arial"/>
              </a:rPr>
              <a:t>County.</a:t>
            </a:r>
            <a:endParaRPr sz="1400">
              <a:latin typeface="Arial"/>
              <a:cs typeface="Arial"/>
            </a:endParaRPr>
          </a:p>
          <a:p>
            <a:pPr marL="184785" marR="407034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55" dirty="0">
                <a:latin typeface="Arial"/>
                <a:cs typeface="Arial"/>
              </a:rPr>
              <a:t>The </a:t>
            </a:r>
            <a:r>
              <a:rPr sz="1400" spc="-65" dirty="0">
                <a:latin typeface="Arial"/>
                <a:cs typeface="Arial"/>
              </a:rPr>
              <a:t>region </a:t>
            </a:r>
            <a:r>
              <a:rPr sz="1400" spc="20" dirty="0">
                <a:latin typeface="Arial"/>
                <a:cs typeface="Arial"/>
              </a:rPr>
              <a:t>features </a:t>
            </a:r>
            <a:r>
              <a:rPr sz="1400" spc="-95" dirty="0">
                <a:latin typeface="Arial"/>
                <a:cs typeface="Arial"/>
              </a:rPr>
              <a:t>a </a:t>
            </a:r>
            <a:r>
              <a:rPr sz="1400" spc="-100" dirty="0">
                <a:solidFill>
                  <a:srgbClr val="FF0000"/>
                </a:solidFill>
                <a:latin typeface="Arial"/>
                <a:cs typeface="Arial"/>
              </a:rPr>
              <a:t>long,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narrow </a:t>
            </a:r>
            <a:r>
              <a:rPr sz="1400" spc="-65" dirty="0">
                <a:solidFill>
                  <a:srgbClr val="FF0000"/>
                </a:solidFill>
                <a:latin typeface="Arial"/>
                <a:cs typeface="Arial"/>
              </a:rPr>
              <a:t>valley </a:t>
            </a:r>
            <a:r>
              <a:rPr sz="1400" spc="30" dirty="0">
                <a:latin typeface="Arial"/>
                <a:cs typeface="Arial"/>
              </a:rPr>
              <a:t>with </a:t>
            </a:r>
            <a:r>
              <a:rPr sz="1400" spc="-90" dirty="0">
                <a:latin typeface="Arial"/>
                <a:cs typeface="Arial"/>
              </a:rPr>
              <a:t>Sand </a:t>
            </a:r>
            <a:r>
              <a:rPr sz="1400" spc="-35" dirty="0">
                <a:latin typeface="Arial"/>
                <a:cs typeface="Arial"/>
              </a:rPr>
              <a:t>ftountain </a:t>
            </a:r>
            <a:r>
              <a:rPr sz="1400" spc="-90" dirty="0">
                <a:latin typeface="Arial"/>
                <a:cs typeface="Arial"/>
              </a:rPr>
              <a:t>on </a:t>
            </a:r>
            <a:r>
              <a:rPr sz="1400" spc="-80" dirty="0">
                <a:latin typeface="Arial"/>
                <a:cs typeface="Arial"/>
              </a:rPr>
              <a:t>one </a:t>
            </a:r>
            <a:r>
              <a:rPr sz="1400" spc="-55" dirty="0">
                <a:latin typeface="Arial"/>
                <a:cs typeface="Arial"/>
              </a:rPr>
              <a:t>side </a:t>
            </a:r>
            <a:r>
              <a:rPr sz="1400" spc="-70" dirty="0">
                <a:latin typeface="Arial"/>
                <a:cs typeface="Arial"/>
              </a:rPr>
              <a:t>and  </a:t>
            </a:r>
            <a:r>
              <a:rPr sz="1400" spc="-60" dirty="0">
                <a:latin typeface="Arial"/>
                <a:cs typeface="Arial"/>
              </a:rPr>
              <a:t>Lookout </a:t>
            </a:r>
            <a:r>
              <a:rPr sz="1400" spc="-35" dirty="0">
                <a:latin typeface="Arial"/>
                <a:cs typeface="Arial"/>
              </a:rPr>
              <a:t>ftountain </a:t>
            </a:r>
            <a:r>
              <a:rPr sz="1400" spc="-90" dirty="0">
                <a:latin typeface="Arial"/>
                <a:cs typeface="Arial"/>
              </a:rPr>
              <a:t>on </a:t>
            </a:r>
            <a:r>
              <a:rPr sz="1400" spc="30" dirty="0">
                <a:latin typeface="Arial"/>
                <a:cs typeface="Arial"/>
              </a:rPr>
              <a:t>the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40" dirty="0">
                <a:latin typeface="Arial"/>
                <a:cs typeface="Arial"/>
              </a:rPr>
              <a:t>other.</a:t>
            </a:r>
            <a:endParaRPr sz="14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60" dirty="0">
                <a:latin typeface="Arial"/>
                <a:cs typeface="Arial"/>
              </a:rPr>
              <a:t>The </a:t>
            </a:r>
            <a:r>
              <a:rPr sz="1400" spc="-65" dirty="0">
                <a:latin typeface="Arial"/>
                <a:cs typeface="Arial"/>
              </a:rPr>
              <a:t>region </a:t>
            </a:r>
            <a:r>
              <a:rPr sz="1400" spc="-55" dirty="0">
                <a:latin typeface="Arial"/>
                <a:cs typeface="Arial"/>
              </a:rPr>
              <a:t>contains </a:t>
            </a:r>
            <a:r>
              <a:rPr sz="1400" spc="25" dirty="0">
                <a:latin typeface="Arial"/>
                <a:cs typeface="Arial"/>
              </a:rPr>
              <a:t>two </a:t>
            </a:r>
            <a:r>
              <a:rPr sz="1400" spc="-15" dirty="0">
                <a:latin typeface="Arial"/>
                <a:cs typeface="Arial"/>
              </a:rPr>
              <a:t>waterfalls, </a:t>
            </a:r>
            <a:r>
              <a:rPr sz="1400" spc="-40" dirty="0">
                <a:latin typeface="Arial"/>
                <a:cs typeface="Arial"/>
              </a:rPr>
              <a:t>many </a:t>
            </a:r>
            <a:r>
              <a:rPr sz="1400" spc="-55" dirty="0">
                <a:latin typeface="Arial"/>
                <a:cs typeface="Arial"/>
              </a:rPr>
              <a:t>underground </a:t>
            </a:r>
            <a:r>
              <a:rPr sz="1400" spc="-75" dirty="0">
                <a:latin typeface="Arial"/>
                <a:cs typeface="Arial"/>
              </a:rPr>
              <a:t>caves,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50" dirty="0">
                <a:latin typeface="Arial"/>
                <a:cs typeface="Arial"/>
              </a:rPr>
              <a:t>it </a:t>
            </a:r>
            <a:r>
              <a:rPr sz="1400" spc="-55" dirty="0">
                <a:latin typeface="Arial"/>
                <a:cs typeface="Arial"/>
              </a:rPr>
              <a:t>is</a:t>
            </a:r>
            <a:r>
              <a:rPr sz="1400" spc="-235" dirty="0">
                <a:latin typeface="Arial"/>
                <a:cs typeface="Arial"/>
              </a:rPr>
              <a:t> </a:t>
            </a:r>
            <a:r>
              <a:rPr sz="1400" spc="-45" dirty="0">
                <a:solidFill>
                  <a:srgbClr val="FF0000"/>
                </a:solidFill>
                <a:latin typeface="Arial"/>
                <a:cs typeface="Arial"/>
              </a:rPr>
              <a:t>covered </a:t>
            </a:r>
            <a:r>
              <a:rPr sz="1400" spc="-85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endParaRPr sz="14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</a:pPr>
            <a:r>
              <a:rPr sz="1400" spc="15" dirty="0">
                <a:solidFill>
                  <a:srgbClr val="FF0000"/>
                </a:solidFill>
                <a:latin typeface="Arial"/>
                <a:cs typeface="Arial"/>
              </a:rPr>
              <a:t>forests</a:t>
            </a:r>
            <a:r>
              <a:rPr sz="1400" spc="15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184785" marR="4635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245" dirty="0">
                <a:latin typeface="Arial"/>
                <a:cs typeface="Arial"/>
              </a:rPr>
              <a:t>It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-15" dirty="0">
                <a:latin typeface="Arial"/>
                <a:cs typeface="Arial"/>
              </a:rPr>
              <a:t>not </a:t>
            </a:r>
            <a:r>
              <a:rPr sz="1400" spc="-95" dirty="0">
                <a:latin typeface="Arial"/>
                <a:cs typeface="Arial"/>
              </a:rPr>
              <a:t>a </a:t>
            </a:r>
            <a:r>
              <a:rPr sz="1400" spc="-105" dirty="0">
                <a:latin typeface="Arial"/>
                <a:cs typeface="Arial"/>
              </a:rPr>
              <a:t>good </a:t>
            </a:r>
            <a:r>
              <a:rPr sz="1400" spc="-40" dirty="0">
                <a:latin typeface="Arial"/>
                <a:cs typeface="Arial"/>
              </a:rPr>
              <a:t>area </a:t>
            </a:r>
            <a:r>
              <a:rPr sz="1400" spc="75" dirty="0">
                <a:latin typeface="Arial"/>
                <a:cs typeface="Arial"/>
              </a:rPr>
              <a:t>for </a:t>
            </a:r>
            <a:r>
              <a:rPr sz="1400" dirty="0">
                <a:latin typeface="Arial"/>
                <a:cs typeface="Arial"/>
              </a:rPr>
              <a:t>farming </a:t>
            </a:r>
            <a:r>
              <a:rPr sz="1400" spc="-60" dirty="0">
                <a:latin typeface="Arial"/>
                <a:cs typeface="Arial"/>
              </a:rPr>
              <a:t>because </a:t>
            </a:r>
            <a:r>
              <a:rPr sz="1400" spc="105" dirty="0">
                <a:latin typeface="Arial"/>
                <a:cs typeface="Arial"/>
              </a:rPr>
              <a:t>of </a:t>
            </a:r>
            <a:r>
              <a:rPr sz="1400" spc="30" dirty="0">
                <a:latin typeface="Arial"/>
                <a:cs typeface="Arial"/>
              </a:rPr>
              <a:t>the </a:t>
            </a:r>
            <a:r>
              <a:rPr sz="1400" spc="-60" dirty="0">
                <a:latin typeface="Arial"/>
                <a:cs typeface="Arial"/>
              </a:rPr>
              <a:t>sandy </a:t>
            </a:r>
            <a:r>
              <a:rPr sz="1400" spc="-70" dirty="0">
                <a:latin typeface="Arial"/>
                <a:cs typeface="Arial"/>
              </a:rPr>
              <a:t>soil; </a:t>
            </a:r>
            <a:r>
              <a:rPr sz="1400" spc="-45" dirty="0">
                <a:latin typeface="Arial"/>
                <a:cs typeface="Arial"/>
              </a:rPr>
              <a:t>however, </a:t>
            </a:r>
            <a:r>
              <a:rPr sz="1400" spc="50" dirty="0">
                <a:latin typeface="Arial"/>
                <a:cs typeface="Arial"/>
              </a:rPr>
              <a:t>it </a:t>
            </a:r>
            <a:r>
              <a:rPr sz="1400" spc="-55" dirty="0">
                <a:latin typeface="Arial"/>
                <a:cs typeface="Arial"/>
              </a:rPr>
              <a:t>was </a:t>
            </a:r>
            <a:r>
              <a:rPr sz="1400" spc="-75" dirty="0">
                <a:latin typeface="Arial"/>
                <a:cs typeface="Arial"/>
              </a:rPr>
              <a:t>once  </a:t>
            </a:r>
            <a:r>
              <a:rPr sz="1400" spc="-95" dirty="0">
                <a:latin typeface="Arial"/>
                <a:cs typeface="Arial"/>
              </a:rPr>
              <a:t>a </a:t>
            </a:r>
            <a:r>
              <a:rPr sz="1400" spc="5" dirty="0">
                <a:latin typeface="Arial"/>
                <a:cs typeface="Arial"/>
              </a:rPr>
              <a:t>profitable </a:t>
            </a:r>
            <a:r>
              <a:rPr sz="1400" spc="-40" dirty="0">
                <a:latin typeface="Arial"/>
                <a:cs typeface="Arial"/>
              </a:rPr>
              <a:t>area </a:t>
            </a:r>
            <a:r>
              <a:rPr sz="1400" spc="75" dirty="0">
                <a:latin typeface="Arial"/>
                <a:cs typeface="Arial"/>
              </a:rPr>
              <a:t>for </a:t>
            </a:r>
            <a:r>
              <a:rPr sz="1400" spc="-65" dirty="0">
                <a:solidFill>
                  <a:srgbClr val="FF0000"/>
                </a:solidFill>
                <a:latin typeface="Arial"/>
                <a:cs typeface="Arial"/>
              </a:rPr>
              <a:t>mining </a:t>
            </a:r>
            <a:r>
              <a:rPr sz="1400" spc="-75" dirty="0">
                <a:solidFill>
                  <a:srgbClr val="FF0000"/>
                </a:solidFill>
                <a:latin typeface="Arial"/>
                <a:cs typeface="Arial"/>
              </a:rPr>
              <a:t>coal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-45" dirty="0">
                <a:latin typeface="Arial"/>
                <a:cs typeface="Arial"/>
              </a:rPr>
              <a:t>iron</a:t>
            </a:r>
            <a:r>
              <a:rPr sz="1400" spc="-200" dirty="0">
                <a:latin typeface="Arial"/>
                <a:cs typeface="Arial"/>
              </a:rPr>
              <a:t> </a:t>
            </a:r>
            <a:r>
              <a:rPr sz="1400" spc="-55" dirty="0">
                <a:latin typeface="Arial"/>
                <a:cs typeface="Arial"/>
              </a:rPr>
              <a:t>ore.</a:t>
            </a:r>
            <a:endParaRPr sz="1400">
              <a:latin typeface="Arial"/>
              <a:cs typeface="Arial"/>
            </a:endParaRPr>
          </a:p>
          <a:p>
            <a:pPr marL="184785" marR="65976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60" dirty="0">
                <a:latin typeface="Arial"/>
                <a:cs typeface="Arial"/>
              </a:rPr>
              <a:t>The </a:t>
            </a:r>
            <a:r>
              <a:rPr sz="1400" spc="-75" dirty="0">
                <a:latin typeface="Arial"/>
                <a:cs typeface="Arial"/>
              </a:rPr>
              <a:t>average </a:t>
            </a:r>
            <a:r>
              <a:rPr sz="1400" spc="10" dirty="0">
                <a:latin typeface="Arial"/>
                <a:cs typeface="Arial"/>
              </a:rPr>
              <a:t>summer </a:t>
            </a:r>
            <a:r>
              <a:rPr sz="1400" spc="5" dirty="0">
                <a:latin typeface="Arial"/>
                <a:cs typeface="Arial"/>
              </a:rPr>
              <a:t>temperature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-30" dirty="0">
                <a:solidFill>
                  <a:srgbClr val="FF0000"/>
                </a:solidFill>
                <a:latin typeface="Arial"/>
                <a:cs typeface="Arial"/>
              </a:rPr>
              <a:t>70 </a:t>
            </a:r>
            <a:r>
              <a:rPr sz="1400" spc="-55" dirty="0">
                <a:solidFill>
                  <a:srgbClr val="FF0000"/>
                </a:solidFill>
                <a:latin typeface="Arial"/>
                <a:cs typeface="Arial"/>
              </a:rPr>
              <a:t>degrees</a:t>
            </a:r>
            <a:r>
              <a:rPr sz="1400" spc="-55" dirty="0">
                <a:latin typeface="Arial"/>
                <a:cs typeface="Arial"/>
              </a:rPr>
              <a:t>,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30" dirty="0">
                <a:latin typeface="Arial"/>
                <a:cs typeface="Arial"/>
              </a:rPr>
              <a:t>the </a:t>
            </a:r>
            <a:r>
              <a:rPr sz="1400" spc="-75" dirty="0">
                <a:latin typeface="Arial"/>
                <a:cs typeface="Arial"/>
              </a:rPr>
              <a:t>average </a:t>
            </a:r>
            <a:r>
              <a:rPr sz="1400" dirty="0">
                <a:latin typeface="Arial"/>
                <a:cs typeface="Arial"/>
              </a:rPr>
              <a:t>winter  </a:t>
            </a:r>
            <a:r>
              <a:rPr sz="1400" spc="5" dirty="0">
                <a:latin typeface="Arial"/>
                <a:cs typeface="Arial"/>
              </a:rPr>
              <a:t>temperature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10" dirty="0">
                <a:latin typeface="Arial"/>
                <a:cs typeface="Arial"/>
              </a:rPr>
              <a:t>just </a:t>
            </a:r>
            <a:r>
              <a:rPr sz="1400" spc="-70" dirty="0">
                <a:latin typeface="Arial"/>
                <a:cs typeface="Arial"/>
              </a:rPr>
              <a:t>above </a:t>
            </a:r>
            <a:r>
              <a:rPr sz="1400" spc="35" dirty="0">
                <a:latin typeface="Arial"/>
                <a:cs typeface="Arial"/>
              </a:rPr>
              <a:t>40</a:t>
            </a:r>
            <a:r>
              <a:rPr sz="1400" spc="180" dirty="0">
                <a:latin typeface="Arial"/>
                <a:cs typeface="Arial"/>
              </a:rPr>
              <a:t> </a:t>
            </a:r>
            <a:r>
              <a:rPr sz="1400" spc="-60" dirty="0">
                <a:latin typeface="Arial"/>
                <a:cs typeface="Arial"/>
              </a:rPr>
              <a:t>degrees.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114" dirty="0">
                <a:latin typeface="Arial"/>
                <a:cs typeface="Arial"/>
              </a:rPr>
              <a:t>Blue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60" dirty="0">
                <a:latin typeface="Arial"/>
                <a:cs typeface="Arial"/>
              </a:rPr>
              <a:t>Ridge</a:t>
            </a:r>
            <a:endParaRPr sz="1400">
              <a:latin typeface="Arial"/>
              <a:cs typeface="Arial"/>
            </a:endParaRPr>
          </a:p>
          <a:p>
            <a:pPr marL="184785" marR="13144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60" dirty="0">
                <a:latin typeface="Arial"/>
                <a:cs typeface="Arial"/>
              </a:rPr>
              <a:t>The </a:t>
            </a:r>
            <a:r>
              <a:rPr sz="1400" spc="-65" dirty="0">
                <a:latin typeface="Arial"/>
                <a:cs typeface="Arial"/>
              </a:rPr>
              <a:t>Blue </a:t>
            </a:r>
            <a:r>
              <a:rPr sz="1400" spc="-120" dirty="0">
                <a:latin typeface="Arial"/>
                <a:cs typeface="Arial"/>
              </a:rPr>
              <a:t>Ridge </a:t>
            </a:r>
            <a:r>
              <a:rPr sz="1400" spc="-65" dirty="0">
                <a:latin typeface="Arial"/>
                <a:cs typeface="Arial"/>
              </a:rPr>
              <a:t>region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-85" dirty="0">
                <a:latin typeface="Arial"/>
                <a:cs typeface="Arial"/>
              </a:rPr>
              <a:t>in </a:t>
            </a:r>
            <a:r>
              <a:rPr sz="1400" spc="30" dirty="0">
                <a:latin typeface="Arial"/>
                <a:cs typeface="Arial"/>
              </a:rPr>
              <a:t>the </a:t>
            </a:r>
            <a:r>
              <a:rPr sz="1400" spc="15" dirty="0">
                <a:solidFill>
                  <a:srgbClr val="FF0000"/>
                </a:solidFill>
                <a:latin typeface="Arial"/>
                <a:cs typeface="Arial"/>
              </a:rPr>
              <a:t>northeast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corner </a:t>
            </a:r>
            <a:r>
              <a:rPr sz="1400" spc="105" dirty="0">
                <a:latin typeface="Arial"/>
                <a:cs typeface="Arial"/>
              </a:rPr>
              <a:t>of </a:t>
            </a:r>
            <a:r>
              <a:rPr sz="1400" spc="-105" dirty="0">
                <a:latin typeface="Arial"/>
                <a:cs typeface="Arial"/>
              </a:rPr>
              <a:t>Georgia,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50" dirty="0">
                <a:latin typeface="Arial"/>
                <a:cs typeface="Arial"/>
              </a:rPr>
              <a:t>it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-35" dirty="0">
                <a:latin typeface="Arial"/>
                <a:cs typeface="Arial"/>
              </a:rPr>
              <a:t>made </a:t>
            </a:r>
            <a:r>
              <a:rPr sz="1400" spc="-50" dirty="0">
                <a:latin typeface="Arial"/>
                <a:cs typeface="Arial"/>
              </a:rPr>
              <a:t>up </a:t>
            </a:r>
            <a:r>
              <a:rPr sz="1400" spc="105" dirty="0">
                <a:latin typeface="Arial"/>
                <a:cs typeface="Arial"/>
              </a:rPr>
              <a:t>of  </a:t>
            </a:r>
            <a:r>
              <a:rPr sz="1400" spc="30" dirty="0">
                <a:latin typeface="Arial"/>
                <a:cs typeface="Arial"/>
              </a:rPr>
              <a:t>the </a:t>
            </a:r>
            <a:r>
              <a:rPr sz="1400" spc="-65" dirty="0">
                <a:latin typeface="Arial"/>
                <a:cs typeface="Arial"/>
              </a:rPr>
              <a:t>Blue </a:t>
            </a:r>
            <a:r>
              <a:rPr sz="1400" spc="-120" dirty="0">
                <a:latin typeface="Arial"/>
                <a:cs typeface="Arial"/>
              </a:rPr>
              <a:t>Ridge</a:t>
            </a:r>
            <a:r>
              <a:rPr sz="1400" spc="80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ftountains.</a:t>
            </a:r>
            <a:endParaRPr sz="14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55" dirty="0">
                <a:latin typeface="Arial"/>
                <a:cs typeface="Arial"/>
              </a:rPr>
              <a:t>This </a:t>
            </a:r>
            <a:r>
              <a:rPr sz="1400" spc="-35" dirty="0">
                <a:latin typeface="Arial"/>
                <a:cs typeface="Arial"/>
              </a:rPr>
              <a:t>area </a:t>
            </a:r>
            <a:r>
              <a:rPr sz="1400" spc="-55" dirty="0">
                <a:latin typeface="Arial"/>
                <a:cs typeface="Arial"/>
              </a:rPr>
              <a:t>contains </a:t>
            </a:r>
            <a:r>
              <a:rPr sz="1400" spc="35" dirty="0">
                <a:latin typeface="Arial"/>
                <a:cs typeface="Arial"/>
              </a:rPr>
              <a:t>the 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southern </a:t>
            </a:r>
            <a:r>
              <a:rPr sz="1400" spc="-35" dirty="0">
                <a:solidFill>
                  <a:srgbClr val="FF0000"/>
                </a:solidFill>
                <a:latin typeface="Arial"/>
                <a:cs typeface="Arial"/>
              </a:rPr>
              <a:t>point </a:t>
            </a:r>
            <a:r>
              <a:rPr sz="1400" spc="110" dirty="0">
                <a:latin typeface="Arial"/>
                <a:cs typeface="Arial"/>
              </a:rPr>
              <a:t>of </a:t>
            </a:r>
            <a:r>
              <a:rPr sz="1400" spc="35" dirty="0">
                <a:latin typeface="Arial"/>
                <a:cs typeface="Arial"/>
              </a:rPr>
              <a:t>the </a:t>
            </a:r>
            <a:r>
              <a:rPr sz="1400" spc="-70" dirty="0">
                <a:latin typeface="Arial"/>
                <a:cs typeface="Arial"/>
              </a:rPr>
              <a:t>Appalachian </a:t>
            </a:r>
            <a:r>
              <a:rPr sz="1400" spc="-30" dirty="0">
                <a:latin typeface="Arial"/>
                <a:cs typeface="Arial"/>
              </a:rPr>
              <a:t>ftountains </a:t>
            </a:r>
            <a:r>
              <a:rPr sz="1400" spc="-25" dirty="0">
                <a:latin typeface="Arial"/>
                <a:cs typeface="Arial"/>
              </a:rPr>
              <a:t>(which </a:t>
            </a:r>
            <a:r>
              <a:rPr sz="1400" spc="5" dirty="0">
                <a:latin typeface="Arial"/>
                <a:cs typeface="Arial"/>
              </a:rPr>
              <a:t>run</a:t>
            </a:r>
            <a:r>
              <a:rPr sz="1400" spc="335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up</a:t>
            </a:r>
            <a:endParaRPr sz="14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</a:pPr>
            <a:r>
              <a:rPr sz="1400" spc="5" dirty="0">
                <a:latin typeface="Arial"/>
                <a:cs typeface="Arial"/>
              </a:rPr>
              <a:t>to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40" dirty="0">
                <a:latin typeface="Arial"/>
                <a:cs typeface="Arial"/>
              </a:rPr>
              <a:t>ftaine).</a:t>
            </a:r>
            <a:endParaRPr sz="14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55" dirty="0">
                <a:latin typeface="Arial"/>
                <a:cs typeface="Arial"/>
              </a:rPr>
              <a:t>The </a:t>
            </a:r>
            <a:r>
              <a:rPr sz="1400" spc="-65" dirty="0">
                <a:latin typeface="Arial"/>
                <a:cs typeface="Arial"/>
              </a:rPr>
              <a:t>region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-70" dirty="0">
                <a:latin typeface="Arial"/>
                <a:cs typeface="Arial"/>
              </a:rPr>
              <a:t>also </a:t>
            </a:r>
            <a:r>
              <a:rPr sz="1400" spc="-30" dirty="0">
                <a:latin typeface="Arial"/>
                <a:cs typeface="Arial"/>
              </a:rPr>
              <a:t>home </a:t>
            </a:r>
            <a:r>
              <a:rPr sz="1400" spc="5" dirty="0">
                <a:latin typeface="Arial"/>
                <a:cs typeface="Arial"/>
              </a:rPr>
              <a:t>to </a:t>
            </a:r>
            <a:r>
              <a:rPr sz="1400" spc="-80" dirty="0">
                <a:latin typeface="Arial"/>
                <a:cs typeface="Arial"/>
              </a:rPr>
              <a:t>Georgia’s </a:t>
            </a:r>
            <a:r>
              <a:rPr sz="1400" spc="-30" dirty="0">
                <a:latin typeface="Arial"/>
                <a:cs typeface="Arial"/>
              </a:rPr>
              <a:t>highest </a:t>
            </a:r>
            <a:r>
              <a:rPr sz="1400" spc="-70" dirty="0">
                <a:latin typeface="Arial"/>
                <a:cs typeface="Arial"/>
              </a:rPr>
              <a:t>peak, 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Brasstown </a:t>
            </a:r>
            <a:r>
              <a:rPr sz="1400" spc="-65" dirty="0">
                <a:solidFill>
                  <a:srgbClr val="FF0000"/>
                </a:solidFill>
                <a:latin typeface="Arial"/>
                <a:cs typeface="Arial"/>
              </a:rPr>
              <a:t>Bald </a:t>
            </a:r>
            <a:r>
              <a:rPr sz="1400" spc="-30" dirty="0">
                <a:latin typeface="Arial"/>
                <a:cs typeface="Arial"/>
              </a:rPr>
              <a:t>(4,784</a:t>
            </a:r>
            <a:r>
              <a:rPr sz="1400" spc="190" dirty="0">
                <a:latin typeface="Arial"/>
                <a:cs typeface="Arial"/>
              </a:rPr>
              <a:t> </a:t>
            </a:r>
            <a:r>
              <a:rPr sz="1400" spc="25" dirty="0">
                <a:latin typeface="Arial"/>
                <a:cs typeface="Arial"/>
              </a:rPr>
              <a:t>feet).</a:t>
            </a:r>
            <a:endParaRPr sz="14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60" dirty="0">
                <a:latin typeface="Arial"/>
                <a:cs typeface="Arial"/>
              </a:rPr>
              <a:t>The </a:t>
            </a:r>
            <a:r>
              <a:rPr sz="1400" spc="10" dirty="0">
                <a:latin typeface="Arial"/>
                <a:cs typeface="Arial"/>
              </a:rPr>
              <a:t>tallest </a:t>
            </a:r>
            <a:r>
              <a:rPr sz="1400" spc="-5" dirty="0">
                <a:latin typeface="Arial"/>
                <a:cs typeface="Arial"/>
              </a:rPr>
              <a:t>waterfall east </a:t>
            </a:r>
            <a:r>
              <a:rPr sz="1400" spc="105" dirty="0">
                <a:latin typeface="Arial"/>
                <a:cs typeface="Arial"/>
              </a:rPr>
              <a:t>of </a:t>
            </a:r>
            <a:r>
              <a:rPr sz="1400" spc="30" dirty="0">
                <a:latin typeface="Arial"/>
                <a:cs typeface="Arial"/>
              </a:rPr>
              <a:t>the </a:t>
            </a:r>
            <a:r>
              <a:rPr sz="1400" spc="-30" dirty="0">
                <a:latin typeface="Arial"/>
                <a:cs typeface="Arial"/>
              </a:rPr>
              <a:t>ftississippi </a:t>
            </a:r>
            <a:r>
              <a:rPr sz="1400" spc="-70" dirty="0">
                <a:latin typeface="Arial"/>
                <a:cs typeface="Arial"/>
              </a:rPr>
              <a:t>River, </a:t>
            </a:r>
            <a:r>
              <a:rPr sz="1400" spc="-55" dirty="0">
                <a:solidFill>
                  <a:srgbClr val="FF0000"/>
                </a:solidFill>
                <a:latin typeface="Arial"/>
                <a:cs typeface="Arial"/>
              </a:rPr>
              <a:t>Amicalola </a:t>
            </a:r>
            <a:r>
              <a:rPr sz="1400" spc="-105" dirty="0">
                <a:solidFill>
                  <a:srgbClr val="FF0000"/>
                </a:solidFill>
                <a:latin typeface="Arial"/>
                <a:cs typeface="Arial"/>
              </a:rPr>
              <a:t>Falls</a:t>
            </a:r>
            <a:r>
              <a:rPr sz="1400" spc="-105" dirty="0">
                <a:latin typeface="Arial"/>
                <a:cs typeface="Arial"/>
              </a:rPr>
              <a:t>,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-85" dirty="0">
                <a:latin typeface="Arial"/>
                <a:cs typeface="Arial"/>
              </a:rPr>
              <a:t>in </a:t>
            </a:r>
            <a:r>
              <a:rPr sz="1400" spc="10" dirty="0">
                <a:latin typeface="Arial"/>
                <a:cs typeface="Arial"/>
              </a:rPr>
              <a:t>this</a:t>
            </a:r>
            <a:r>
              <a:rPr sz="1400" spc="395" dirty="0">
                <a:latin typeface="Arial"/>
                <a:cs typeface="Arial"/>
              </a:rPr>
              <a:t> </a:t>
            </a:r>
            <a:r>
              <a:rPr sz="1400" spc="-80" dirty="0">
                <a:latin typeface="Arial"/>
                <a:cs typeface="Arial"/>
              </a:rPr>
              <a:t>region.</a:t>
            </a:r>
            <a:endParaRPr sz="14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65" dirty="0">
                <a:latin typeface="Arial"/>
                <a:cs typeface="Arial"/>
              </a:rPr>
              <a:t>Also, </a:t>
            </a:r>
            <a:r>
              <a:rPr sz="1400" spc="-85" dirty="0">
                <a:solidFill>
                  <a:srgbClr val="FF0000"/>
                </a:solidFill>
                <a:latin typeface="Arial"/>
                <a:cs typeface="Arial"/>
              </a:rPr>
              <a:t>Tallulah </a:t>
            </a:r>
            <a:r>
              <a:rPr sz="1400" spc="-105" dirty="0">
                <a:solidFill>
                  <a:srgbClr val="FF0000"/>
                </a:solidFill>
                <a:latin typeface="Arial"/>
                <a:cs typeface="Arial"/>
              </a:rPr>
              <a:t>Gorge</a:t>
            </a:r>
            <a:r>
              <a:rPr sz="1400" spc="-105" dirty="0">
                <a:latin typeface="Arial"/>
                <a:cs typeface="Arial"/>
              </a:rPr>
              <a:t>, </a:t>
            </a:r>
            <a:r>
              <a:rPr sz="1400" spc="-35" dirty="0">
                <a:latin typeface="Arial"/>
                <a:cs typeface="Arial"/>
              </a:rPr>
              <a:t>which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25" dirty="0">
                <a:latin typeface="Arial"/>
                <a:cs typeface="Arial"/>
              </a:rPr>
              <a:t>two </a:t>
            </a:r>
            <a:r>
              <a:rPr sz="1400" spc="-25" dirty="0">
                <a:latin typeface="Arial"/>
                <a:cs typeface="Arial"/>
              </a:rPr>
              <a:t>miles </a:t>
            </a:r>
            <a:r>
              <a:rPr sz="1400" spc="-95" dirty="0">
                <a:latin typeface="Arial"/>
                <a:cs typeface="Arial"/>
              </a:rPr>
              <a:t>long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-5" dirty="0">
                <a:latin typeface="Arial"/>
                <a:cs typeface="Arial"/>
              </a:rPr>
              <a:t>1,000 </a:t>
            </a:r>
            <a:r>
              <a:rPr sz="1400" spc="75" dirty="0">
                <a:latin typeface="Arial"/>
                <a:cs typeface="Arial"/>
              </a:rPr>
              <a:t>feet </a:t>
            </a:r>
            <a:r>
              <a:rPr sz="1400" spc="-70" dirty="0">
                <a:latin typeface="Arial"/>
                <a:cs typeface="Arial"/>
              </a:rPr>
              <a:t>deep, </a:t>
            </a:r>
            <a:r>
              <a:rPr sz="1400" spc="-55" dirty="0">
                <a:latin typeface="Arial"/>
                <a:cs typeface="Arial"/>
              </a:rPr>
              <a:t>is located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60" dirty="0">
                <a:latin typeface="Arial"/>
                <a:cs typeface="Arial"/>
              </a:rPr>
              <a:t>here.</a:t>
            </a:r>
            <a:endParaRPr sz="1400">
              <a:latin typeface="Arial"/>
              <a:cs typeface="Arial"/>
            </a:endParaRPr>
          </a:p>
          <a:p>
            <a:pPr marL="184785" marR="16954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50" dirty="0">
                <a:latin typeface="Arial"/>
                <a:cs typeface="Arial"/>
              </a:rPr>
              <a:t>Aside </a:t>
            </a:r>
            <a:r>
              <a:rPr sz="1400" spc="75" dirty="0">
                <a:latin typeface="Arial"/>
                <a:cs typeface="Arial"/>
              </a:rPr>
              <a:t>from </a:t>
            </a:r>
            <a:r>
              <a:rPr sz="1400" spc="-60" dirty="0">
                <a:latin typeface="Arial"/>
                <a:cs typeface="Arial"/>
              </a:rPr>
              <a:t>apples, grapes,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-25" dirty="0">
                <a:latin typeface="Arial"/>
                <a:cs typeface="Arial"/>
              </a:rPr>
              <a:t>some </a:t>
            </a:r>
            <a:r>
              <a:rPr sz="1400" spc="-50" dirty="0">
                <a:latin typeface="Arial"/>
                <a:cs typeface="Arial"/>
              </a:rPr>
              <a:t>vegetables, 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not 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much agriculture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-50" dirty="0">
                <a:latin typeface="Arial"/>
                <a:cs typeface="Arial"/>
              </a:rPr>
              <a:t>grown  </a:t>
            </a:r>
            <a:r>
              <a:rPr sz="1400" spc="-55" dirty="0">
                <a:latin typeface="Arial"/>
                <a:cs typeface="Arial"/>
              </a:rPr>
              <a:t>here.</a:t>
            </a:r>
            <a:endParaRPr sz="14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60" dirty="0">
                <a:latin typeface="Arial"/>
                <a:cs typeface="Arial"/>
              </a:rPr>
              <a:t>The </a:t>
            </a:r>
            <a:r>
              <a:rPr sz="1400" spc="-65" dirty="0">
                <a:latin typeface="Arial"/>
                <a:cs typeface="Arial"/>
              </a:rPr>
              <a:t>Blue </a:t>
            </a:r>
            <a:r>
              <a:rPr sz="1400" spc="-120" dirty="0">
                <a:latin typeface="Arial"/>
                <a:cs typeface="Arial"/>
              </a:rPr>
              <a:t>Ridge </a:t>
            </a:r>
            <a:r>
              <a:rPr sz="1400" spc="-65" dirty="0">
                <a:latin typeface="Arial"/>
                <a:cs typeface="Arial"/>
              </a:rPr>
              <a:t>region </a:t>
            </a:r>
            <a:r>
              <a:rPr sz="1400" spc="-35" dirty="0">
                <a:latin typeface="Arial"/>
                <a:cs typeface="Arial"/>
              </a:rPr>
              <a:t>receives </a:t>
            </a:r>
            <a:r>
              <a:rPr sz="1400" spc="30" dirty="0">
                <a:latin typeface="Arial"/>
                <a:cs typeface="Arial"/>
              </a:rPr>
              <a:t>the </a:t>
            </a:r>
            <a:r>
              <a:rPr sz="1400" spc="40" dirty="0">
                <a:solidFill>
                  <a:srgbClr val="FF0000"/>
                </a:solidFill>
                <a:latin typeface="Arial"/>
                <a:cs typeface="Arial"/>
              </a:rPr>
              <a:t>most </a:t>
            </a:r>
            <a:r>
              <a:rPr sz="1400" spc="-25" dirty="0">
                <a:solidFill>
                  <a:srgbClr val="FF0000"/>
                </a:solidFill>
                <a:latin typeface="Arial"/>
                <a:cs typeface="Arial"/>
              </a:rPr>
              <a:t>rainfall </a:t>
            </a:r>
            <a:r>
              <a:rPr sz="1400" spc="-85" dirty="0">
                <a:latin typeface="Arial"/>
                <a:cs typeface="Arial"/>
              </a:rPr>
              <a:t>in</a:t>
            </a:r>
            <a:r>
              <a:rPr sz="1400" spc="215" dirty="0">
                <a:latin typeface="Arial"/>
                <a:cs typeface="Arial"/>
              </a:rPr>
              <a:t> </a:t>
            </a:r>
            <a:r>
              <a:rPr sz="1400" spc="-105" dirty="0">
                <a:latin typeface="Arial"/>
                <a:cs typeface="Arial"/>
              </a:rPr>
              <a:t>Georgia.</a:t>
            </a:r>
            <a:endParaRPr sz="1400">
              <a:latin typeface="Arial"/>
              <a:cs typeface="Arial"/>
            </a:endParaRPr>
          </a:p>
          <a:p>
            <a:pPr marL="184785" marR="542290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400" spc="-55" dirty="0">
                <a:latin typeface="Arial"/>
                <a:cs typeface="Arial"/>
              </a:rPr>
              <a:t>The </a:t>
            </a:r>
            <a:r>
              <a:rPr sz="1400" spc="-75" dirty="0">
                <a:latin typeface="Arial"/>
                <a:cs typeface="Arial"/>
              </a:rPr>
              <a:t>average </a:t>
            </a:r>
            <a:r>
              <a:rPr sz="1400" spc="15" dirty="0">
                <a:latin typeface="Arial"/>
                <a:cs typeface="Arial"/>
              </a:rPr>
              <a:t>summer </a:t>
            </a:r>
            <a:r>
              <a:rPr sz="1400" spc="10" dirty="0">
                <a:latin typeface="Arial"/>
                <a:cs typeface="Arial"/>
              </a:rPr>
              <a:t>temperature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-35" dirty="0">
                <a:latin typeface="Arial"/>
                <a:cs typeface="Arial"/>
              </a:rPr>
              <a:t>69 </a:t>
            </a:r>
            <a:r>
              <a:rPr sz="1400" spc="-50" dirty="0">
                <a:latin typeface="Arial"/>
                <a:cs typeface="Arial"/>
              </a:rPr>
              <a:t>degrees, </a:t>
            </a:r>
            <a:r>
              <a:rPr sz="1400" spc="-40" dirty="0">
                <a:latin typeface="Arial"/>
                <a:cs typeface="Arial"/>
              </a:rPr>
              <a:t>while </a:t>
            </a:r>
            <a:r>
              <a:rPr sz="1400" spc="35" dirty="0">
                <a:latin typeface="Arial"/>
                <a:cs typeface="Arial"/>
              </a:rPr>
              <a:t>the </a:t>
            </a:r>
            <a:r>
              <a:rPr sz="1400" spc="-75" dirty="0">
                <a:latin typeface="Arial"/>
                <a:cs typeface="Arial"/>
              </a:rPr>
              <a:t>average </a:t>
            </a:r>
            <a:r>
              <a:rPr sz="1400" spc="-5" dirty="0">
                <a:latin typeface="Arial"/>
                <a:cs typeface="Arial"/>
              </a:rPr>
              <a:t>winter  </a:t>
            </a:r>
            <a:r>
              <a:rPr sz="1400" spc="5" dirty="0">
                <a:latin typeface="Arial"/>
                <a:cs typeface="Arial"/>
              </a:rPr>
              <a:t>temperature </a:t>
            </a:r>
            <a:r>
              <a:rPr sz="1400" spc="-55" dirty="0">
                <a:latin typeface="Arial"/>
                <a:cs typeface="Arial"/>
              </a:rPr>
              <a:t>is </a:t>
            </a:r>
            <a:r>
              <a:rPr sz="1400" spc="10" dirty="0">
                <a:solidFill>
                  <a:srgbClr val="FF0000"/>
                </a:solidFill>
                <a:latin typeface="Arial"/>
                <a:cs typeface="Arial"/>
              </a:rPr>
              <a:t>45</a:t>
            </a:r>
            <a:r>
              <a:rPr sz="1400" spc="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60" dirty="0">
                <a:solidFill>
                  <a:srgbClr val="FF0000"/>
                </a:solidFill>
                <a:latin typeface="Arial"/>
                <a:cs typeface="Arial"/>
              </a:rPr>
              <a:t>degrees</a:t>
            </a:r>
            <a:r>
              <a:rPr sz="1400" spc="-60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184785" marR="150495" indent="-172085">
              <a:lnSpc>
                <a:spcPct val="100000"/>
              </a:lnSpc>
              <a:spcBef>
                <a:spcPts val="5"/>
              </a:spcBef>
              <a:buChar char="•"/>
              <a:tabLst>
                <a:tab pos="185420" algn="l"/>
              </a:tabLst>
            </a:pPr>
            <a:r>
              <a:rPr sz="1400" spc="-55" dirty="0">
                <a:latin typeface="Arial"/>
                <a:cs typeface="Arial"/>
              </a:rPr>
              <a:t>The </a:t>
            </a:r>
            <a:r>
              <a:rPr sz="1400" spc="-35" dirty="0">
                <a:latin typeface="Arial"/>
                <a:cs typeface="Arial"/>
              </a:rPr>
              <a:t>area </a:t>
            </a:r>
            <a:r>
              <a:rPr sz="1400" spc="40" dirty="0">
                <a:latin typeface="Arial"/>
                <a:cs typeface="Arial"/>
              </a:rPr>
              <a:t>attracts </a:t>
            </a:r>
            <a:r>
              <a:rPr sz="1400" spc="-30" dirty="0">
                <a:solidFill>
                  <a:srgbClr val="FF0000"/>
                </a:solidFill>
                <a:latin typeface="Arial"/>
                <a:cs typeface="Arial"/>
              </a:rPr>
              <a:t>thousands </a:t>
            </a:r>
            <a:r>
              <a:rPr sz="1400" spc="105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1400" spc="20" dirty="0">
                <a:solidFill>
                  <a:srgbClr val="FF0000"/>
                </a:solidFill>
                <a:latin typeface="Arial"/>
                <a:cs typeface="Arial"/>
              </a:rPr>
              <a:t>tourists </a:t>
            </a:r>
            <a:r>
              <a:rPr sz="1400" spc="-65" dirty="0">
                <a:latin typeface="Arial"/>
                <a:cs typeface="Arial"/>
              </a:rPr>
              <a:t>each </a:t>
            </a:r>
            <a:r>
              <a:rPr sz="1400" spc="-10" dirty="0">
                <a:latin typeface="Arial"/>
                <a:cs typeface="Arial"/>
              </a:rPr>
              <a:t>year </a:t>
            </a:r>
            <a:r>
              <a:rPr sz="1400" spc="-60" dirty="0">
                <a:latin typeface="Arial"/>
                <a:cs typeface="Arial"/>
              </a:rPr>
              <a:t>due </a:t>
            </a:r>
            <a:r>
              <a:rPr sz="1400" spc="5" dirty="0">
                <a:latin typeface="Arial"/>
                <a:cs typeface="Arial"/>
              </a:rPr>
              <a:t>to </a:t>
            </a:r>
            <a:r>
              <a:rPr sz="1400" spc="30" dirty="0">
                <a:latin typeface="Arial"/>
                <a:cs typeface="Arial"/>
              </a:rPr>
              <a:t>its </a:t>
            </a:r>
            <a:r>
              <a:rPr sz="1400" spc="-15" dirty="0">
                <a:latin typeface="Arial"/>
                <a:cs typeface="Arial"/>
              </a:rPr>
              <a:t>beautiful </a:t>
            </a:r>
            <a:r>
              <a:rPr sz="1400" spc="-40" dirty="0">
                <a:latin typeface="Arial"/>
                <a:cs typeface="Arial"/>
              </a:rPr>
              <a:t>scenery,  </a:t>
            </a:r>
            <a:r>
              <a:rPr sz="1400" spc="-25" dirty="0">
                <a:latin typeface="Arial"/>
                <a:cs typeface="Arial"/>
              </a:rPr>
              <a:t>outdoor activities, </a:t>
            </a:r>
            <a:r>
              <a:rPr sz="1400" spc="-70" dirty="0">
                <a:latin typeface="Arial"/>
                <a:cs typeface="Arial"/>
              </a:rPr>
              <a:t>and </a:t>
            </a:r>
            <a:r>
              <a:rPr sz="1400" spc="-40" dirty="0">
                <a:latin typeface="Arial"/>
                <a:cs typeface="Arial"/>
              </a:rPr>
              <a:t>slightly </a:t>
            </a:r>
            <a:r>
              <a:rPr sz="1400" spc="-50" dirty="0">
                <a:latin typeface="Arial"/>
                <a:cs typeface="Arial"/>
              </a:rPr>
              <a:t>cooler</a:t>
            </a:r>
            <a:r>
              <a:rPr sz="1400" spc="275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climate.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965" y="139445"/>
            <a:ext cx="6642100" cy="8796655"/>
          </a:xfrm>
          <a:custGeom>
            <a:avLst/>
            <a:gdLst/>
            <a:ahLst/>
            <a:cxnLst/>
            <a:rect l="l" t="t" r="r" b="b"/>
            <a:pathLst>
              <a:path w="6642100" h="8796655">
                <a:moveTo>
                  <a:pt x="6641592" y="8796528"/>
                </a:moveTo>
                <a:lnTo>
                  <a:pt x="6641592" y="0"/>
                </a:lnTo>
                <a:lnTo>
                  <a:pt x="0" y="0"/>
                </a:lnTo>
                <a:lnTo>
                  <a:pt x="0" y="8796528"/>
                </a:lnTo>
                <a:lnTo>
                  <a:pt x="6641592" y="879652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739" y="8970267"/>
            <a:ext cx="981075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-135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631" y="281940"/>
            <a:ext cx="9006840" cy="6390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7898" y="815721"/>
            <a:ext cx="83623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45" dirty="0"/>
              <a:t>TEACHER </a:t>
            </a:r>
            <a:r>
              <a:rPr sz="3300" spc="65" dirty="0"/>
              <a:t>INFO: </a:t>
            </a:r>
            <a:r>
              <a:rPr sz="3300" spc="515" dirty="0"/>
              <a:t>Comprehension</a:t>
            </a:r>
            <a:r>
              <a:rPr sz="3300" spc="275" dirty="0"/>
              <a:t> </a:t>
            </a:r>
            <a:r>
              <a:rPr sz="3300" spc="565" dirty="0"/>
              <a:t>Check</a:t>
            </a:r>
            <a:endParaRPr sz="3300"/>
          </a:p>
        </p:txBody>
      </p:sp>
      <p:sp>
        <p:nvSpPr>
          <p:cNvPr id="9" name="object 9"/>
          <p:cNvSpPr txBox="1"/>
          <p:nvPr/>
        </p:nvSpPr>
        <p:spPr>
          <a:xfrm>
            <a:off x="11379" y="6716576"/>
            <a:ext cx="1016000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140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4558" y="1792300"/>
            <a:ext cx="8439785" cy="2159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4200" marR="1022985" indent="-571500">
              <a:lnSpc>
                <a:spcPct val="100000"/>
              </a:lnSpc>
              <a:spcBef>
                <a:spcPts val="95"/>
              </a:spcBef>
              <a:buChar char="•"/>
              <a:tabLst>
                <a:tab pos="583565" algn="l"/>
                <a:tab pos="584200" algn="l"/>
              </a:tabLst>
            </a:pPr>
            <a:r>
              <a:rPr sz="2800" spc="-15" dirty="0">
                <a:latin typeface="Arial"/>
                <a:cs typeface="Arial"/>
              </a:rPr>
              <a:t>Print </a:t>
            </a:r>
            <a:r>
              <a:rPr sz="2800" spc="360" dirty="0">
                <a:latin typeface="Arial"/>
                <a:cs typeface="Arial"/>
              </a:rPr>
              <a:t>off </a:t>
            </a:r>
            <a:r>
              <a:rPr sz="2800" spc="75" dirty="0">
                <a:latin typeface="Arial"/>
                <a:cs typeface="Arial"/>
              </a:rPr>
              <a:t>the </a:t>
            </a:r>
            <a:r>
              <a:rPr sz="2800" spc="-110" dirty="0">
                <a:latin typeface="Arial"/>
                <a:cs typeface="Arial"/>
              </a:rPr>
              <a:t>Comprehension </a:t>
            </a:r>
            <a:r>
              <a:rPr sz="2800" spc="-185" dirty="0">
                <a:latin typeface="Arial"/>
                <a:cs typeface="Arial"/>
              </a:rPr>
              <a:t>Check </a:t>
            </a:r>
            <a:r>
              <a:rPr sz="2800" spc="155" dirty="0">
                <a:latin typeface="Arial"/>
                <a:cs typeface="Arial"/>
              </a:rPr>
              <a:t>for </a:t>
            </a:r>
            <a:r>
              <a:rPr sz="2800" spc="-135" dirty="0">
                <a:latin typeface="Arial"/>
                <a:cs typeface="Arial"/>
              </a:rPr>
              <a:t>each  </a:t>
            </a:r>
            <a:r>
              <a:rPr sz="2800" spc="-35" dirty="0">
                <a:latin typeface="Arial"/>
                <a:cs typeface="Arial"/>
              </a:rPr>
              <a:t>student.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584200" marR="5080" indent="-571500">
              <a:lnSpc>
                <a:spcPct val="100000"/>
              </a:lnSpc>
              <a:buChar char="•"/>
              <a:tabLst>
                <a:tab pos="583565" algn="l"/>
                <a:tab pos="584200" algn="l"/>
              </a:tabLst>
            </a:pPr>
            <a:r>
              <a:rPr sz="2800" spc="-114" dirty="0">
                <a:latin typeface="Arial"/>
                <a:cs typeface="Arial"/>
              </a:rPr>
              <a:t>The </a:t>
            </a:r>
            <a:r>
              <a:rPr sz="2800" spc="15" dirty="0">
                <a:latin typeface="Arial"/>
                <a:cs typeface="Arial"/>
              </a:rPr>
              <a:t>students </a:t>
            </a:r>
            <a:r>
              <a:rPr sz="2800" spc="-70" dirty="0">
                <a:latin typeface="Arial"/>
                <a:cs typeface="Arial"/>
              </a:rPr>
              <a:t>will </a:t>
            </a:r>
            <a:r>
              <a:rPr sz="2800" spc="-30" dirty="0">
                <a:latin typeface="Arial"/>
                <a:cs typeface="Arial"/>
              </a:rPr>
              <a:t>complete </a:t>
            </a:r>
            <a:r>
              <a:rPr sz="2800" spc="30" dirty="0">
                <a:latin typeface="Arial"/>
                <a:cs typeface="Arial"/>
              </a:rPr>
              <a:t>this </a:t>
            </a:r>
            <a:r>
              <a:rPr sz="2800" spc="-70" dirty="0">
                <a:latin typeface="Arial"/>
                <a:cs typeface="Arial"/>
              </a:rPr>
              <a:t>handout </a:t>
            </a:r>
            <a:r>
              <a:rPr sz="2800" spc="15" dirty="0">
                <a:latin typeface="Arial"/>
                <a:cs typeface="Arial"/>
              </a:rPr>
              <a:t>at </a:t>
            </a:r>
            <a:r>
              <a:rPr sz="2800" spc="75" dirty="0">
                <a:latin typeface="Arial"/>
                <a:cs typeface="Arial"/>
              </a:rPr>
              <a:t>the </a:t>
            </a:r>
            <a:r>
              <a:rPr sz="2800" spc="-114" dirty="0">
                <a:latin typeface="Arial"/>
                <a:cs typeface="Arial"/>
              </a:rPr>
              <a:t>end  </a:t>
            </a:r>
            <a:r>
              <a:rPr sz="2800" spc="215" dirty="0">
                <a:latin typeface="Arial"/>
                <a:cs typeface="Arial"/>
              </a:rPr>
              <a:t>of </a:t>
            </a:r>
            <a:r>
              <a:rPr sz="2800" spc="75" dirty="0">
                <a:latin typeface="Arial"/>
                <a:cs typeface="Arial"/>
              </a:rPr>
              <a:t>the </a:t>
            </a:r>
            <a:r>
              <a:rPr sz="2800" spc="-135" dirty="0">
                <a:latin typeface="Arial"/>
                <a:cs typeface="Arial"/>
              </a:rPr>
              <a:t>lesson. </a:t>
            </a:r>
            <a:r>
              <a:rPr sz="2800" spc="-290" dirty="0">
                <a:latin typeface="Arial"/>
                <a:cs typeface="Arial"/>
              </a:rPr>
              <a:t>You </a:t>
            </a:r>
            <a:r>
              <a:rPr sz="2800" spc="-145" dirty="0">
                <a:latin typeface="Arial"/>
                <a:cs typeface="Arial"/>
              </a:rPr>
              <a:t>can </a:t>
            </a:r>
            <a:r>
              <a:rPr sz="2800" spc="-75" dirty="0">
                <a:latin typeface="Arial"/>
                <a:cs typeface="Arial"/>
              </a:rPr>
              <a:t>count </a:t>
            </a:r>
            <a:r>
              <a:rPr sz="2800" spc="30" dirty="0">
                <a:latin typeface="Arial"/>
                <a:cs typeface="Arial"/>
              </a:rPr>
              <a:t>this </a:t>
            </a:r>
            <a:r>
              <a:rPr sz="2800" spc="-145" dirty="0">
                <a:latin typeface="Arial"/>
                <a:cs typeface="Arial"/>
              </a:rPr>
              <a:t>as </a:t>
            </a:r>
            <a:r>
              <a:rPr sz="2800" spc="-190" dirty="0">
                <a:latin typeface="Arial"/>
                <a:cs typeface="Arial"/>
              </a:rPr>
              <a:t>a</a:t>
            </a:r>
            <a:r>
              <a:rPr sz="2800" spc="-160" dirty="0">
                <a:latin typeface="Arial"/>
                <a:cs typeface="Arial"/>
              </a:rPr>
              <a:t> </a:t>
            </a:r>
            <a:r>
              <a:rPr sz="2800" spc="-200" dirty="0">
                <a:latin typeface="Arial"/>
                <a:cs typeface="Arial"/>
              </a:rPr>
              <a:t>quiz!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4271" y="196595"/>
            <a:ext cx="4035552" cy="374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4464" y="205359"/>
            <a:ext cx="3995292" cy="3355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8300" y="548640"/>
            <a:ext cx="3581400" cy="3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8111" y="557276"/>
            <a:ext cx="3542156" cy="333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6827" y="948004"/>
            <a:ext cx="6285230" cy="75857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20345" algn="l"/>
              </a:tabLst>
            </a:pPr>
            <a:r>
              <a:rPr sz="1600" spc="-70" dirty="0">
                <a:latin typeface="Arial"/>
                <a:cs typeface="Arial"/>
              </a:rPr>
              <a:t>Which region </a:t>
            </a:r>
            <a:r>
              <a:rPr sz="1600" spc="-65" dirty="0">
                <a:latin typeface="Arial"/>
                <a:cs typeface="Arial"/>
              </a:rPr>
              <a:t>is </a:t>
            </a:r>
            <a:r>
              <a:rPr sz="1600" spc="-60" dirty="0">
                <a:latin typeface="Arial"/>
                <a:cs typeface="Arial"/>
              </a:rPr>
              <a:t>located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10" dirty="0">
                <a:latin typeface="Arial"/>
                <a:cs typeface="Arial"/>
              </a:rPr>
              <a:t>northwestern </a:t>
            </a:r>
            <a:r>
              <a:rPr sz="1600" spc="-10" dirty="0">
                <a:latin typeface="Arial"/>
                <a:cs typeface="Arial"/>
              </a:rPr>
              <a:t>corner </a:t>
            </a:r>
            <a:r>
              <a:rPr sz="1600" spc="120" dirty="0">
                <a:latin typeface="Arial"/>
                <a:cs typeface="Arial"/>
              </a:rPr>
              <a:t>of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spc="-100" dirty="0">
                <a:latin typeface="Arial"/>
                <a:cs typeface="Arial"/>
              </a:rPr>
              <a:t>Georgia?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AutoNum type="arabicPeriod"/>
            </a:pPr>
            <a:endParaRPr sz="1500">
              <a:latin typeface="Times New Roman"/>
              <a:cs typeface="Times New Roman"/>
            </a:endParaRPr>
          </a:p>
          <a:p>
            <a:pPr marL="12700" marR="608330">
              <a:lnSpc>
                <a:spcPct val="100000"/>
              </a:lnSpc>
              <a:buAutoNum type="arabicPeriod"/>
              <a:tabLst>
                <a:tab pos="213995" algn="l"/>
              </a:tabLst>
            </a:pPr>
            <a:r>
              <a:rPr sz="1600" spc="-30" dirty="0">
                <a:latin typeface="Arial"/>
                <a:cs typeface="Arial"/>
              </a:rPr>
              <a:t>Brasstown </a:t>
            </a:r>
            <a:r>
              <a:rPr sz="1600" spc="-95" dirty="0">
                <a:latin typeface="Arial"/>
                <a:cs typeface="Arial"/>
              </a:rPr>
              <a:t>Bald,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35" dirty="0">
                <a:latin typeface="Arial"/>
                <a:cs typeface="Arial"/>
              </a:rPr>
              <a:t>highest </a:t>
            </a:r>
            <a:r>
              <a:rPr sz="1600" spc="-45" dirty="0">
                <a:latin typeface="Arial"/>
                <a:cs typeface="Arial"/>
              </a:rPr>
              <a:t>point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-114" dirty="0">
                <a:latin typeface="Arial"/>
                <a:cs typeface="Arial"/>
              </a:rPr>
              <a:t>Georgia, </a:t>
            </a:r>
            <a:r>
              <a:rPr sz="1600" spc="-65" dirty="0">
                <a:latin typeface="Arial"/>
                <a:cs typeface="Arial"/>
              </a:rPr>
              <a:t>is </a:t>
            </a:r>
            <a:r>
              <a:rPr sz="1600" spc="-60" dirty="0">
                <a:latin typeface="Arial"/>
                <a:cs typeface="Arial"/>
              </a:rPr>
              <a:t>located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-45" dirty="0">
                <a:latin typeface="Arial"/>
                <a:cs typeface="Arial"/>
              </a:rPr>
              <a:t>which  </a:t>
            </a:r>
            <a:r>
              <a:rPr sz="1600" spc="-65" dirty="0">
                <a:latin typeface="Arial"/>
                <a:cs typeface="Arial"/>
              </a:rPr>
              <a:t>region?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AutoNum type="arabicPeriod"/>
            </a:pPr>
            <a:endParaRPr sz="1500">
              <a:latin typeface="Times New Roman"/>
              <a:cs typeface="Times New Roman"/>
            </a:endParaRPr>
          </a:p>
          <a:p>
            <a:pPr marL="218440" indent="-205740">
              <a:lnSpc>
                <a:spcPct val="100000"/>
              </a:lnSpc>
              <a:buAutoNum type="arabicPeriod"/>
              <a:tabLst>
                <a:tab pos="219075" algn="l"/>
              </a:tabLst>
            </a:pPr>
            <a:r>
              <a:rPr sz="1600" spc="-30" dirty="0">
                <a:latin typeface="Arial"/>
                <a:cs typeface="Arial"/>
              </a:rPr>
              <a:t>What </a:t>
            </a:r>
            <a:r>
              <a:rPr sz="1600" spc="-20" dirty="0">
                <a:latin typeface="Arial"/>
                <a:cs typeface="Arial"/>
              </a:rPr>
              <a:t>are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55" dirty="0">
                <a:latin typeface="Arial"/>
                <a:cs typeface="Arial"/>
              </a:rPr>
              <a:t>main </a:t>
            </a:r>
            <a:r>
              <a:rPr sz="1600" spc="-20" dirty="0">
                <a:latin typeface="Arial"/>
                <a:cs typeface="Arial"/>
              </a:rPr>
              <a:t>industries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135" dirty="0">
                <a:latin typeface="Arial"/>
                <a:cs typeface="Arial"/>
              </a:rPr>
              <a:t>Ridge </a:t>
            </a:r>
            <a:r>
              <a:rPr sz="1600" spc="-85" dirty="0">
                <a:latin typeface="Arial"/>
                <a:cs typeface="Arial"/>
              </a:rPr>
              <a:t>and </a:t>
            </a:r>
            <a:r>
              <a:rPr sz="1600" spc="-80" dirty="0">
                <a:latin typeface="Arial"/>
                <a:cs typeface="Arial"/>
              </a:rPr>
              <a:t>Valley</a:t>
            </a:r>
            <a:r>
              <a:rPr sz="1600" spc="-229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region?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AutoNum type="arabicPeriod"/>
            </a:pPr>
            <a:endParaRPr sz="1500">
              <a:latin typeface="Times New Roman"/>
              <a:cs typeface="Times New Roman"/>
            </a:endParaRPr>
          </a:p>
          <a:p>
            <a:pPr marL="224154" indent="-211454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24790" algn="l"/>
              </a:tabLst>
            </a:pPr>
            <a:r>
              <a:rPr sz="1600" spc="-70" dirty="0">
                <a:latin typeface="Arial"/>
                <a:cs typeface="Arial"/>
              </a:rPr>
              <a:t>Which region has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35" dirty="0">
                <a:latin typeface="Arial"/>
                <a:cs typeface="Arial"/>
              </a:rPr>
              <a:t>highest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population?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AutoNum type="arabicPeriod"/>
            </a:pPr>
            <a:endParaRPr sz="1500">
              <a:latin typeface="Times New Roman"/>
              <a:cs typeface="Times New Roman"/>
            </a:endParaRPr>
          </a:p>
          <a:p>
            <a:pPr marL="217804" indent="-205104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18440" algn="l"/>
              </a:tabLst>
            </a:pPr>
            <a:r>
              <a:rPr sz="1600" spc="-70" dirty="0">
                <a:latin typeface="Arial"/>
                <a:cs typeface="Arial"/>
              </a:rPr>
              <a:t>Which region </a:t>
            </a:r>
            <a:r>
              <a:rPr sz="1600" spc="-65" dirty="0">
                <a:latin typeface="Arial"/>
                <a:cs typeface="Arial"/>
              </a:rPr>
              <a:t>is </a:t>
            </a:r>
            <a:r>
              <a:rPr sz="1600" spc="40" dirty="0">
                <a:latin typeface="Arial"/>
                <a:cs typeface="Arial"/>
              </a:rPr>
              <a:t>the</a:t>
            </a:r>
            <a:r>
              <a:rPr sz="1600" spc="33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largest?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AutoNum type="arabicPeriod"/>
            </a:pPr>
            <a:endParaRPr sz="1500">
              <a:latin typeface="Times New Roman"/>
              <a:cs typeface="Times New Roman"/>
            </a:endParaRPr>
          </a:p>
          <a:p>
            <a:pPr marL="216535" indent="-203835">
              <a:lnSpc>
                <a:spcPct val="100000"/>
              </a:lnSpc>
              <a:buAutoNum type="arabicPeriod"/>
              <a:tabLst>
                <a:tab pos="217170" algn="l"/>
              </a:tabLst>
            </a:pPr>
            <a:r>
              <a:rPr sz="1600" spc="-70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fall </a:t>
            </a:r>
            <a:r>
              <a:rPr sz="1600" spc="-80" dirty="0">
                <a:latin typeface="Arial"/>
                <a:cs typeface="Arial"/>
              </a:rPr>
              <a:t>line </a:t>
            </a:r>
            <a:r>
              <a:rPr sz="1600" spc="-65" dirty="0">
                <a:latin typeface="Arial"/>
                <a:cs typeface="Arial"/>
              </a:rPr>
              <a:t>is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80" dirty="0">
                <a:latin typeface="Arial"/>
                <a:cs typeface="Arial"/>
              </a:rPr>
              <a:t>geographic </a:t>
            </a:r>
            <a:r>
              <a:rPr sz="1600" spc="-25" dirty="0">
                <a:latin typeface="Arial"/>
                <a:cs typeface="Arial"/>
              </a:rPr>
              <a:t>border </a:t>
            </a:r>
            <a:r>
              <a:rPr sz="1600" spc="-15" dirty="0">
                <a:latin typeface="Arial"/>
                <a:cs typeface="Arial"/>
              </a:rPr>
              <a:t>between </a:t>
            </a:r>
            <a:r>
              <a:rPr sz="1600" spc="-45" dirty="0">
                <a:latin typeface="Arial"/>
                <a:cs typeface="Arial"/>
              </a:rPr>
              <a:t>which </a:t>
            </a:r>
            <a:r>
              <a:rPr sz="1600" spc="25" dirty="0">
                <a:latin typeface="Arial"/>
                <a:cs typeface="Arial"/>
              </a:rPr>
              <a:t>two</a:t>
            </a:r>
            <a:r>
              <a:rPr sz="1600" spc="254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regions?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AutoNum type="arabicPeriod"/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206375" algn="l"/>
              </a:tabLst>
            </a:pPr>
            <a:r>
              <a:rPr sz="1600" spc="-80" dirty="0">
                <a:latin typeface="Arial"/>
                <a:cs typeface="Arial"/>
              </a:rPr>
              <a:t>Name </a:t>
            </a:r>
            <a:r>
              <a:rPr sz="1600" spc="-110" dirty="0">
                <a:latin typeface="Arial"/>
                <a:cs typeface="Arial"/>
              </a:rPr>
              <a:t>a </a:t>
            </a:r>
            <a:r>
              <a:rPr sz="1600" spc="-70" dirty="0">
                <a:latin typeface="Arial"/>
                <a:cs typeface="Arial"/>
              </a:rPr>
              <a:t>region </a:t>
            </a:r>
            <a:r>
              <a:rPr sz="1600" spc="50" dirty="0">
                <a:latin typeface="Arial"/>
                <a:cs typeface="Arial"/>
              </a:rPr>
              <a:t>that </a:t>
            </a:r>
            <a:r>
              <a:rPr sz="1600" spc="-70" dirty="0">
                <a:latin typeface="Arial"/>
                <a:cs typeface="Arial"/>
              </a:rPr>
              <a:t>would be </a:t>
            </a:r>
            <a:r>
              <a:rPr sz="1600" spc="-120" dirty="0">
                <a:latin typeface="Arial"/>
                <a:cs typeface="Arial"/>
              </a:rPr>
              <a:t>good </a:t>
            </a:r>
            <a:r>
              <a:rPr sz="1600" spc="5" dirty="0">
                <a:latin typeface="Arial"/>
                <a:cs typeface="Arial"/>
              </a:rPr>
              <a:t>to </a:t>
            </a:r>
            <a:r>
              <a:rPr sz="1600" spc="-10" dirty="0">
                <a:latin typeface="Arial"/>
                <a:cs typeface="Arial"/>
              </a:rPr>
              <a:t>visit </a:t>
            </a:r>
            <a:r>
              <a:rPr sz="1600" spc="-60" dirty="0">
                <a:latin typeface="Arial"/>
                <a:cs typeface="Arial"/>
              </a:rPr>
              <a:t>during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10" dirty="0">
                <a:latin typeface="Arial"/>
                <a:cs typeface="Arial"/>
              </a:rPr>
              <a:t>summer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-15" dirty="0">
                <a:latin typeface="Arial"/>
                <a:cs typeface="Arial"/>
              </a:rPr>
              <a:t>order  </a:t>
            </a:r>
            <a:r>
              <a:rPr sz="1600" spc="5" dirty="0">
                <a:latin typeface="Arial"/>
                <a:cs typeface="Arial"/>
              </a:rPr>
              <a:t>to </a:t>
            </a:r>
            <a:r>
              <a:rPr sz="1600" spc="-70" dirty="0">
                <a:latin typeface="Arial"/>
                <a:cs typeface="Arial"/>
              </a:rPr>
              <a:t>escape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70" dirty="0">
                <a:latin typeface="Arial"/>
                <a:cs typeface="Arial"/>
              </a:rPr>
              <a:t>heat. </a:t>
            </a:r>
            <a:r>
              <a:rPr sz="1600" spc="-25" dirty="0">
                <a:latin typeface="Arial"/>
                <a:cs typeface="Arial"/>
              </a:rPr>
              <a:t>What </a:t>
            </a:r>
            <a:r>
              <a:rPr sz="1600" spc="-80" dirty="0">
                <a:latin typeface="Arial"/>
                <a:cs typeface="Arial"/>
              </a:rPr>
              <a:t>could </a:t>
            </a:r>
            <a:r>
              <a:rPr sz="1600" spc="20" dirty="0">
                <a:latin typeface="Arial"/>
                <a:cs typeface="Arial"/>
              </a:rPr>
              <a:t>tourists </a:t>
            </a:r>
            <a:r>
              <a:rPr sz="1600" spc="-95" dirty="0">
                <a:latin typeface="Arial"/>
                <a:cs typeface="Arial"/>
              </a:rPr>
              <a:t>do</a:t>
            </a:r>
            <a:r>
              <a:rPr sz="1600" spc="-285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there?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AutoNum type="arabicPeriod"/>
            </a:pPr>
            <a:endParaRPr sz="1500">
              <a:latin typeface="Times New Roman"/>
              <a:cs typeface="Times New Roman"/>
            </a:endParaRPr>
          </a:p>
          <a:p>
            <a:pPr marL="211454" indent="-198755">
              <a:lnSpc>
                <a:spcPct val="100000"/>
              </a:lnSpc>
              <a:buAutoNum type="arabicPeriod"/>
              <a:tabLst>
                <a:tab pos="212090" algn="l"/>
              </a:tabLst>
            </a:pPr>
            <a:r>
              <a:rPr sz="1600" spc="-25" dirty="0">
                <a:latin typeface="Arial"/>
                <a:cs typeface="Arial"/>
              </a:rPr>
              <a:t>What </a:t>
            </a:r>
            <a:r>
              <a:rPr sz="1600" spc="-20" dirty="0">
                <a:latin typeface="Arial"/>
                <a:cs typeface="Arial"/>
              </a:rPr>
              <a:t>are </a:t>
            </a:r>
            <a:r>
              <a:rPr sz="1600" spc="25" dirty="0">
                <a:latin typeface="Arial"/>
                <a:cs typeface="Arial"/>
              </a:rPr>
              <a:t>two </a:t>
            </a:r>
            <a:r>
              <a:rPr sz="1600" spc="-70" dirty="0">
                <a:latin typeface="Arial"/>
                <a:cs typeface="Arial"/>
              </a:rPr>
              <a:t>economic </a:t>
            </a:r>
            <a:r>
              <a:rPr sz="1600" spc="25" dirty="0">
                <a:latin typeface="Arial"/>
                <a:cs typeface="Arial"/>
              </a:rPr>
              <a:t>benefits </a:t>
            </a:r>
            <a:r>
              <a:rPr sz="1600" spc="120" dirty="0">
                <a:latin typeface="Arial"/>
                <a:cs typeface="Arial"/>
              </a:rPr>
              <a:t>of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90" dirty="0">
                <a:latin typeface="Arial"/>
                <a:cs typeface="Arial"/>
              </a:rPr>
              <a:t>Coastal </a:t>
            </a:r>
            <a:r>
              <a:rPr sz="1600" spc="-110" dirty="0">
                <a:latin typeface="Arial"/>
                <a:cs typeface="Arial"/>
              </a:rPr>
              <a:t>Plain </a:t>
            </a:r>
            <a:r>
              <a:rPr sz="1600" spc="-75" dirty="0">
                <a:latin typeface="Arial"/>
                <a:cs typeface="Arial"/>
              </a:rPr>
              <a:t>based </a:t>
            </a:r>
            <a:r>
              <a:rPr sz="1600" spc="-105" dirty="0">
                <a:latin typeface="Arial"/>
                <a:cs typeface="Arial"/>
              </a:rPr>
              <a:t>on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30" dirty="0">
                <a:latin typeface="Arial"/>
                <a:cs typeface="Arial"/>
              </a:rPr>
              <a:t>its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75" dirty="0">
                <a:latin typeface="Arial"/>
                <a:cs typeface="Arial"/>
              </a:rPr>
              <a:t>location </a:t>
            </a:r>
            <a:r>
              <a:rPr sz="1600" spc="-20" dirty="0">
                <a:latin typeface="Arial"/>
                <a:cs typeface="Arial"/>
              </a:rPr>
              <a:t>near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25" dirty="0">
                <a:latin typeface="Arial"/>
                <a:cs typeface="Arial"/>
              </a:rPr>
              <a:t>Atlantic</a:t>
            </a:r>
            <a:r>
              <a:rPr sz="1600" spc="-135" dirty="0">
                <a:latin typeface="Arial"/>
                <a:cs typeface="Arial"/>
              </a:rPr>
              <a:t> </a:t>
            </a:r>
            <a:r>
              <a:rPr sz="1600" spc="-125" dirty="0">
                <a:latin typeface="Arial"/>
                <a:cs typeface="Arial"/>
              </a:rPr>
              <a:t>Ocean?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Times New Roman"/>
              <a:cs typeface="Times New Roman"/>
            </a:endParaRPr>
          </a:p>
          <a:p>
            <a:pPr marL="210185" indent="-197485">
              <a:lnSpc>
                <a:spcPct val="100000"/>
              </a:lnSpc>
              <a:buAutoNum type="arabicPeriod" startAt="9"/>
              <a:tabLst>
                <a:tab pos="210820" algn="l"/>
              </a:tabLst>
            </a:pPr>
            <a:r>
              <a:rPr sz="1600" spc="195" dirty="0">
                <a:latin typeface="Arial"/>
                <a:cs typeface="Arial"/>
              </a:rPr>
              <a:t>In </a:t>
            </a:r>
            <a:r>
              <a:rPr sz="1600" spc="-45" dirty="0">
                <a:latin typeface="Arial"/>
                <a:cs typeface="Arial"/>
              </a:rPr>
              <a:t>which </a:t>
            </a:r>
            <a:r>
              <a:rPr sz="1600" spc="-70" dirty="0">
                <a:latin typeface="Arial"/>
                <a:cs typeface="Arial"/>
              </a:rPr>
              <a:t>region </a:t>
            </a:r>
            <a:r>
              <a:rPr sz="1600" spc="-95" dirty="0">
                <a:latin typeface="Arial"/>
                <a:cs typeface="Arial"/>
              </a:rPr>
              <a:t>do </a:t>
            </a:r>
            <a:r>
              <a:rPr sz="1600" spc="-80" dirty="0">
                <a:latin typeface="Arial"/>
                <a:cs typeface="Arial"/>
              </a:rPr>
              <a:t>you</a:t>
            </a:r>
            <a:r>
              <a:rPr sz="1600" spc="-175" dirty="0">
                <a:latin typeface="Arial"/>
                <a:cs typeface="Arial"/>
              </a:rPr>
              <a:t> </a:t>
            </a:r>
            <a:r>
              <a:rPr sz="1600" spc="-55" dirty="0">
                <a:latin typeface="Arial"/>
                <a:cs typeface="Arial"/>
              </a:rPr>
              <a:t>live?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eriod" startAt="9"/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AutoNum type="arabicPeriod" startAt="9"/>
            </a:pPr>
            <a:endParaRPr sz="1500">
              <a:latin typeface="Times New Roman"/>
              <a:cs typeface="Times New Roman"/>
            </a:endParaRPr>
          </a:p>
          <a:p>
            <a:pPr marL="339725" indent="-327025">
              <a:lnSpc>
                <a:spcPct val="100000"/>
              </a:lnSpc>
              <a:buAutoNum type="arabicPeriod" startAt="9"/>
              <a:tabLst>
                <a:tab pos="340360" algn="l"/>
              </a:tabLst>
            </a:pPr>
            <a:r>
              <a:rPr sz="1600" spc="-25" dirty="0">
                <a:latin typeface="Arial"/>
                <a:cs typeface="Arial"/>
              </a:rPr>
              <a:t>What </a:t>
            </a:r>
            <a:r>
              <a:rPr sz="1600" spc="-65" dirty="0">
                <a:latin typeface="Arial"/>
                <a:cs typeface="Arial"/>
              </a:rPr>
              <a:t>is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15" dirty="0">
                <a:latin typeface="Arial"/>
                <a:cs typeface="Arial"/>
              </a:rPr>
              <a:t>largest </a:t>
            </a:r>
            <a:r>
              <a:rPr sz="1600" spc="5" dirty="0">
                <a:latin typeface="Arial"/>
                <a:cs typeface="Arial"/>
              </a:rPr>
              <a:t>city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-20" dirty="0">
                <a:latin typeface="Arial"/>
                <a:cs typeface="Arial"/>
              </a:rPr>
              <a:t>your</a:t>
            </a:r>
            <a:r>
              <a:rPr sz="1600" spc="80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region?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965" y="139445"/>
            <a:ext cx="6642100" cy="8796655"/>
          </a:xfrm>
          <a:custGeom>
            <a:avLst/>
            <a:gdLst/>
            <a:ahLst/>
            <a:cxnLst/>
            <a:rect l="l" t="t" r="r" b="b"/>
            <a:pathLst>
              <a:path w="6642100" h="8796655">
                <a:moveTo>
                  <a:pt x="6641592" y="8796528"/>
                </a:moveTo>
                <a:lnTo>
                  <a:pt x="6641592" y="0"/>
                </a:lnTo>
                <a:lnTo>
                  <a:pt x="0" y="0"/>
                </a:lnTo>
                <a:lnTo>
                  <a:pt x="0" y="8796528"/>
                </a:lnTo>
                <a:lnTo>
                  <a:pt x="6641592" y="879652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739" y="8970267"/>
            <a:ext cx="981075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-135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4271" y="196595"/>
            <a:ext cx="4035552" cy="374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4464" y="205359"/>
            <a:ext cx="3995292" cy="3355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8300" y="548640"/>
            <a:ext cx="3581400" cy="3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8111" y="557276"/>
            <a:ext cx="3542156" cy="333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6827" y="948004"/>
            <a:ext cx="6285230" cy="5634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220345" algn="l"/>
              </a:tabLst>
            </a:pPr>
            <a:r>
              <a:rPr sz="1600" spc="-70" dirty="0">
                <a:latin typeface="Arial"/>
                <a:cs typeface="Arial"/>
              </a:rPr>
              <a:t>Which region </a:t>
            </a:r>
            <a:r>
              <a:rPr sz="1600" spc="-65" dirty="0">
                <a:latin typeface="Arial"/>
                <a:cs typeface="Arial"/>
              </a:rPr>
              <a:t>is </a:t>
            </a:r>
            <a:r>
              <a:rPr sz="1600" spc="-60" dirty="0">
                <a:latin typeface="Arial"/>
                <a:cs typeface="Arial"/>
              </a:rPr>
              <a:t>located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10" dirty="0">
                <a:latin typeface="Arial"/>
                <a:cs typeface="Arial"/>
              </a:rPr>
              <a:t>northwestern </a:t>
            </a:r>
            <a:r>
              <a:rPr sz="1600" spc="-10" dirty="0">
                <a:latin typeface="Arial"/>
                <a:cs typeface="Arial"/>
              </a:rPr>
              <a:t>corner </a:t>
            </a:r>
            <a:r>
              <a:rPr sz="1600" spc="120" dirty="0">
                <a:latin typeface="Arial"/>
                <a:cs typeface="Arial"/>
              </a:rPr>
              <a:t>of</a:t>
            </a:r>
            <a:r>
              <a:rPr sz="1600" spc="310" dirty="0">
                <a:latin typeface="Arial"/>
                <a:cs typeface="Arial"/>
              </a:rPr>
              <a:t> </a:t>
            </a:r>
            <a:r>
              <a:rPr sz="1600" spc="-100" dirty="0">
                <a:latin typeface="Arial"/>
                <a:cs typeface="Arial"/>
              </a:rPr>
              <a:t>Georgia?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80" dirty="0">
                <a:solidFill>
                  <a:srgbClr val="FF0000"/>
                </a:solidFill>
                <a:latin typeface="Arial"/>
                <a:cs typeface="Arial"/>
              </a:rPr>
              <a:t>Appalachian</a:t>
            </a:r>
            <a:r>
              <a:rPr sz="1600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75" dirty="0">
                <a:solidFill>
                  <a:srgbClr val="FF0000"/>
                </a:solidFill>
                <a:latin typeface="Arial"/>
                <a:cs typeface="Arial"/>
              </a:rPr>
              <a:t>Plateau</a:t>
            </a:r>
            <a:endParaRPr sz="1600">
              <a:latin typeface="Arial"/>
              <a:cs typeface="Arial"/>
            </a:endParaRPr>
          </a:p>
          <a:p>
            <a:pPr marL="12700" marR="608330">
              <a:lnSpc>
                <a:spcPct val="100000"/>
              </a:lnSpc>
              <a:buAutoNum type="arabicPeriod" startAt="2"/>
              <a:tabLst>
                <a:tab pos="213995" algn="l"/>
              </a:tabLst>
            </a:pPr>
            <a:r>
              <a:rPr sz="1600" spc="-30" dirty="0">
                <a:latin typeface="Arial"/>
                <a:cs typeface="Arial"/>
              </a:rPr>
              <a:t>Brasstown </a:t>
            </a:r>
            <a:r>
              <a:rPr sz="1600" spc="-95" dirty="0">
                <a:latin typeface="Arial"/>
                <a:cs typeface="Arial"/>
              </a:rPr>
              <a:t>Bald,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35" dirty="0">
                <a:latin typeface="Arial"/>
                <a:cs typeface="Arial"/>
              </a:rPr>
              <a:t>highest </a:t>
            </a:r>
            <a:r>
              <a:rPr sz="1600" spc="-45" dirty="0">
                <a:latin typeface="Arial"/>
                <a:cs typeface="Arial"/>
              </a:rPr>
              <a:t>point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-114" dirty="0">
                <a:latin typeface="Arial"/>
                <a:cs typeface="Arial"/>
              </a:rPr>
              <a:t>Georgia, </a:t>
            </a:r>
            <a:r>
              <a:rPr sz="1600" spc="-65" dirty="0">
                <a:latin typeface="Arial"/>
                <a:cs typeface="Arial"/>
              </a:rPr>
              <a:t>is </a:t>
            </a:r>
            <a:r>
              <a:rPr sz="1600" spc="-60" dirty="0">
                <a:latin typeface="Arial"/>
                <a:cs typeface="Arial"/>
              </a:rPr>
              <a:t>located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-45" dirty="0">
                <a:latin typeface="Arial"/>
                <a:cs typeface="Arial"/>
              </a:rPr>
              <a:t>which  </a:t>
            </a:r>
            <a:r>
              <a:rPr sz="1600" spc="-65" dirty="0">
                <a:latin typeface="Arial"/>
                <a:cs typeface="Arial"/>
              </a:rPr>
              <a:t>region?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80" dirty="0">
                <a:solidFill>
                  <a:srgbClr val="FF0000"/>
                </a:solidFill>
                <a:latin typeface="Arial"/>
                <a:cs typeface="Arial"/>
              </a:rPr>
              <a:t>Blue</a:t>
            </a:r>
            <a:r>
              <a:rPr sz="1600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135" dirty="0">
                <a:solidFill>
                  <a:srgbClr val="FF0000"/>
                </a:solidFill>
                <a:latin typeface="Arial"/>
                <a:cs typeface="Arial"/>
              </a:rPr>
              <a:t>Ridge</a:t>
            </a:r>
            <a:endParaRPr sz="1600">
              <a:latin typeface="Arial"/>
              <a:cs typeface="Arial"/>
            </a:endParaRPr>
          </a:p>
          <a:p>
            <a:pPr marL="12700" marR="809625">
              <a:lnSpc>
                <a:spcPct val="100000"/>
              </a:lnSpc>
              <a:buAutoNum type="arabicPeriod" startAt="3"/>
              <a:tabLst>
                <a:tab pos="219075" algn="l"/>
              </a:tabLst>
            </a:pPr>
            <a:r>
              <a:rPr sz="1600" spc="-30" dirty="0">
                <a:latin typeface="Arial"/>
                <a:cs typeface="Arial"/>
              </a:rPr>
              <a:t>What </a:t>
            </a:r>
            <a:r>
              <a:rPr sz="1600" spc="-20" dirty="0">
                <a:latin typeface="Arial"/>
                <a:cs typeface="Arial"/>
              </a:rPr>
              <a:t>are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55" dirty="0">
                <a:latin typeface="Arial"/>
                <a:cs typeface="Arial"/>
              </a:rPr>
              <a:t>main </a:t>
            </a:r>
            <a:r>
              <a:rPr sz="1600" spc="-20" dirty="0">
                <a:latin typeface="Arial"/>
                <a:cs typeface="Arial"/>
              </a:rPr>
              <a:t>industries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135" dirty="0">
                <a:latin typeface="Arial"/>
                <a:cs typeface="Arial"/>
              </a:rPr>
              <a:t>Ridge </a:t>
            </a:r>
            <a:r>
              <a:rPr sz="1600" spc="-85" dirty="0">
                <a:latin typeface="Arial"/>
                <a:cs typeface="Arial"/>
              </a:rPr>
              <a:t>and </a:t>
            </a:r>
            <a:r>
              <a:rPr sz="1600" spc="-80" dirty="0">
                <a:latin typeface="Arial"/>
                <a:cs typeface="Arial"/>
              </a:rPr>
              <a:t>Valley </a:t>
            </a:r>
            <a:r>
              <a:rPr sz="1600" spc="-65" dirty="0">
                <a:latin typeface="Arial"/>
                <a:cs typeface="Arial"/>
              </a:rPr>
              <a:t>region? </a:t>
            </a:r>
            <a:r>
              <a:rPr sz="16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60" dirty="0">
                <a:solidFill>
                  <a:srgbClr val="FF0000"/>
                </a:solidFill>
                <a:latin typeface="Arial"/>
                <a:cs typeface="Arial"/>
              </a:rPr>
              <a:t>ftining 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600" spc="-2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farming</a:t>
            </a:r>
            <a:endParaRPr sz="1600">
              <a:latin typeface="Arial"/>
              <a:cs typeface="Arial"/>
            </a:endParaRPr>
          </a:p>
          <a:p>
            <a:pPr marL="12700" marR="2513965">
              <a:lnSpc>
                <a:spcPct val="100000"/>
              </a:lnSpc>
              <a:buAutoNum type="arabicPeriod" startAt="3"/>
              <a:tabLst>
                <a:tab pos="224790" algn="l"/>
              </a:tabLst>
            </a:pPr>
            <a:r>
              <a:rPr sz="1600" spc="-70" dirty="0">
                <a:latin typeface="Arial"/>
                <a:cs typeface="Arial"/>
              </a:rPr>
              <a:t>Which region has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35" dirty="0">
                <a:latin typeface="Arial"/>
                <a:cs typeface="Arial"/>
              </a:rPr>
              <a:t>highest </a:t>
            </a:r>
            <a:r>
              <a:rPr sz="1600" spc="-60" dirty="0">
                <a:latin typeface="Arial"/>
                <a:cs typeface="Arial"/>
              </a:rPr>
              <a:t>population? </a:t>
            </a:r>
            <a:r>
              <a:rPr sz="1600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0000"/>
                </a:solidFill>
                <a:latin typeface="Arial"/>
                <a:cs typeface="Arial"/>
              </a:rPr>
              <a:t>Piedmont</a:t>
            </a:r>
            <a:endParaRPr sz="1600">
              <a:latin typeface="Arial"/>
              <a:cs typeface="Arial"/>
            </a:endParaRPr>
          </a:p>
          <a:p>
            <a:pPr marL="12700" marR="3634104">
              <a:lnSpc>
                <a:spcPct val="100000"/>
              </a:lnSpc>
              <a:buAutoNum type="arabicPeriod" startAt="3"/>
              <a:tabLst>
                <a:tab pos="218440" algn="l"/>
              </a:tabLst>
            </a:pPr>
            <a:r>
              <a:rPr sz="1600" spc="-70" dirty="0">
                <a:latin typeface="Arial"/>
                <a:cs typeface="Arial"/>
              </a:rPr>
              <a:t>Which region </a:t>
            </a:r>
            <a:r>
              <a:rPr sz="1600" spc="-65" dirty="0">
                <a:latin typeface="Arial"/>
                <a:cs typeface="Arial"/>
              </a:rPr>
              <a:t>is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15" dirty="0">
                <a:latin typeface="Arial"/>
                <a:cs typeface="Arial"/>
              </a:rPr>
              <a:t>largest? </a:t>
            </a:r>
            <a:r>
              <a:rPr sz="16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90" dirty="0">
                <a:solidFill>
                  <a:srgbClr val="FF0000"/>
                </a:solidFill>
                <a:latin typeface="Arial"/>
                <a:cs typeface="Arial"/>
              </a:rPr>
              <a:t>Coastal</a:t>
            </a:r>
            <a:r>
              <a:rPr sz="1600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110" dirty="0">
                <a:solidFill>
                  <a:srgbClr val="FF0000"/>
                </a:solidFill>
                <a:latin typeface="Arial"/>
                <a:cs typeface="Arial"/>
              </a:rPr>
              <a:t>Plain</a:t>
            </a:r>
            <a:endParaRPr sz="1600">
              <a:latin typeface="Arial"/>
              <a:cs typeface="Arial"/>
            </a:endParaRPr>
          </a:p>
          <a:p>
            <a:pPr marL="12700" marR="361950">
              <a:lnSpc>
                <a:spcPct val="100000"/>
              </a:lnSpc>
              <a:buAutoNum type="arabicPeriod" startAt="3"/>
              <a:tabLst>
                <a:tab pos="217170" algn="l"/>
              </a:tabLst>
            </a:pPr>
            <a:r>
              <a:rPr sz="1600" spc="-6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fall </a:t>
            </a:r>
            <a:r>
              <a:rPr sz="1600" spc="-80" dirty="0">
                <a:latin typeface="Arial"/>
                <a:cs typeface="Arial"/>
              </a:rPr>
              <a:t>line </a:t>
            </a:r>
            <a:r>
              <a:rPr sz="1600" spc="-65" dirty="0">
                <a:latin typeface="Arial"/>
                <a:cs typeface="Arial"/>
              </a:rPr>
              <a:t>is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80" dirty="0">
                <a:latin typeface="Arial"/>
                <a:cs typeface="Arial"/>
              </a:rPr>
              <a:t>geographic </a:t>
            </a:r>
            <a:r>
              <a:rPr sz="1600" spc="-25" dirty="0">
                <a:latin typeface="Arial"/>
                <a:cs typeface="Arial"/>
              </a:rPr>
              <a:t>border </a:t>
            </a:r>
            <a:r>
              <a:rPr sz="1600" spc="-15" dirty="0">
                <a:latin typeface="Arial"/>
                <a:cs typeface="Arial"/>
              </a:rPr>
              <a:t>between </a:t>
            </a:r>
            <a:r>
              <a:rPr sz="1600" spc="-45" dirty="0">
                <a:latin typeface="Arial"/>
                <a:cs typeface="Arial"/>
              </a:rPr>
              <a:t>which </a:t>
            </a:r>
            <a:r>
              <a:rPr sz="1600" spc="25" dirty="0">
                <a:latin typeface="Arial"/>
                <a:cs typeface="Arial"/>
              </a:rPr>
              <a:t>two </a:t>
            </a:r>
            <a:r>
              <a:rPr sz="1600" spc="-60" dirty="0">
                <a:latin typeface="Arial"/>
                <a:cs typeface="Arial"/>
              </a:rPr>
              <a:t>regions? </a:t>
            </a:r>
            <a:r>
              <a:rPr sz="1600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0000"/>
                </a:solidFill>
                <a:latin typeface="Arial"/>
                <a:cs typeface="Arial"/>
              </a:rPr>
              <a:t>Piedmont 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sz="1600" spc="-90" dirty="0">
                <a:solidFill>
                  <a:srgbClr val="FF0000"/>
                </a:solidFill>
                <a:latin typeface="Arial"/>
                <a:cs typeface="Arial"/>
              </a:rPr>
              <a:t>Coastal</a:t>
            </a:r>
            <a:r>
              <a:rPr sz="16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110" dirty="0">
                <a:solidFill>
                  <a:srgbClr val="FF0000"/>
                </a:solidFill>
                <a:latin typeface="Arial"/>
                <a:cs typeface="Arial"/>
              </a:rPr>
              <a:t>Plain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AutoNum type="arabicPeriod" startAt="3"/>
              <a:tabLst>
                <a:tab pos="206375" algn="l"/>
              </a:tabLst>
            </a:pPr>
            <a:r>
              <a:rPr sz="1600" spc="-80" dirty="0">
                <a:latin typeface="Arial"/>
                <a:cs typeface="Arial"/>
              </a:rPr>
              <a:t>Name </a:t>
            </a:r>
            <a:r>
              <a:rPr sz="1600" spc="-110" dirty="0">
                <a:latin typeface="Arial"/>
                <a:cs typeface="Arial"/>
              </a:rPr>
              <a:t>a </a:t>
            </a:r>
            <a:r>
              <a:rPr sz="1600" spc="-70" dirty="0">
                <a:latin typeface="Arial"/>
                <a:cs typeface="Arial"/>
              </a:rPr>
              <a:t>region </a:t>
            </a:r>
            <a:r>
              <a:rPr sz="1600" spc="50" dirty="0">
                <a:latin typeface="Arial"/>
                <a:cs typeface="Arial"/>
              </a:rPr>
              <a:t>that </a:t>
            </a:r>
            <a:r>
              <a:rPr sz="1600" spc="-70" dirty="0">
                <a:latin typeface="Arial"/>
                <a:cs typeface="Arial"/>
              </a:rPr>
              <a:t>would be </a:t>
            </a:r>
            <a:r>
              <a:rPr sz="1600" spc="-120" dirty="0">
                <a:latin typeface="Arial"/>
                <a:cs typeface="Arial"/>
              </a:rPr>
              <a:t>good </a:t>
            </a:r>
            <a:r>
              <a:rPr sz="1600" spc="5" dirty="0">
                <a:latin typeface="Arial"/>
                <a:cs typeface="Arial"/>
              </a:rPr>
              <a:t>to </a:t>
            </a:r>
            <a:r>
              <a:rPr sz="1600" spc="-10" dirty="0">
                <a:latin typeface="Arial"/>
                <a:cs typeface="Arial"/>
              </a:rPr>
              <a:t>visit </a:t>
            </a:r>
            <a:r>
              <a:rPr sz="1600" spc="-60" dirty="0">
                <a:latin typeface="Arial"/>
                <a:cs typeface="Arial"/>
              </a:rPr>
              <a:t>during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10" dirty="0">
                <a:latin typeface="Arial"/>
                <a:cs typeface="Arial"/>
              </a:rPr>
              <a:t>summer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-15" dirty="0">
                <a:latin typeface="Arial"/>
                <a:cs typeface="Arial"/>
              </a:rPr>
              <a:t>order  </a:t>
            </a:r>
            <a:r>
              <a:rPr sz="1600" spc="5" dirty="0">
                <a:latin typeface="Arial"/>
                <a:cs typeface="Arial"/>
              </a:rPr>
              <a:t>to </a:t>
            </a:r>
            <a:r>
              <a:rPr sz="1600" spc="-70" dirty="0">
                <a:latin typeface="Arial"/>
                <a:cs typeface="Arial"/>
              </a:rPr>
              <a:t>escape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70" dirty="0">
                <a:latin typeface="Arial"/>
                <a:cs typeface="Arial"/>
              </a:rPr>
              <a:t>heat. </a:t>
            </a:r>
            <a:r>
              <a:rPr sz="1600" spc="-25" dirty="0">
                <a:latin typeface="Arial"/>
                <a:cs typeface="Arial"/>
              </a:rPr>
              <a:t>What </a:t>
            </a:r>
            <a:r>
              <a:rPr sz="1600" spc="-80" dirty="0">
                <a:latin typeface="Arial"/>
                <a:cs typeface="Arial"/>
              </a:rPr>
              <a:t>could </a:t>
            </a:r>
            <a:r>
              <a:rPr sz="1600" spc="20" dirty="0">
                <a:latin typeface="Arial"/>
                <a:cs typeface="Arial"/>
              </a:rPr>
              <a:t>tourists </a:t>
            </a:r>
            <a:r>
              <a:rPr sz="1600" spc="-95" dirty="0">
                <a:latin typeface="Arial"/>
                <a:cs typeface="Arial"/>
              </a:rPr>
              <a:t>do</a:t>
            </a:r>
            <a:r>
              <a:rPr sz="1600" spc="-285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there?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FF0000"/>
                </a:solidFill>
                <a:latin typeface="Arial"/>
                <a:cs typeface="Arial"/>
              </a:rPr>
              <a:t>Answers </a:t>
            </a:r>
            <a:r>
              <a:rPr sz="1600" spc="-45" dirty="0">
                <a:solidFill>
                  <a:srgbClr val="FF0000"/>
                </a:solidFill>
                <a:latin typeface="Arial"/>
                <a:cs typeface="Arial"/>
              </a:rPr>
              <a:t>will </a:t>
            </a:r>
            <a:r>
              <a:rPr sz="1600" spc="-50" dirty="0">
                <a:solidFill>
                  <a:srgbClr val="FF0000"/>
                </a:solidFill>
                <a:latin typeface="Arial"/>
                <a:cs typeface="Arial"/>
              </a:rPr>
              <a:t>vary. </a:t>
            </a:r>
            <a:r>
              <a:rPr sz="1600" spc="-120" dirty="0">
                <a:solidFill>
                  <a:srgbClr val="FF0000"/>
                </a:solidFill>
                <a:latin typeface="Arial"/>
                <a:cs typeface="Arial"/>
              </a:rPr>
              <a:t>Example—Blue </a:t>
            </a:r>
            <a:r>
              <a:rPr sz="1600" spc="-140" dirty="0">
                <a:solidFill>
                  <a:srgbClr val="FF0000"/>
                </a:solidFill>
                <a:latin typeface="Arial"/>
                <a:cs typeface="Arial"/>
              </a:rPr>
              <a:t>Ridge:</a:t>
            </a:r>
            <a:r>
              <a:rPr sz="1600" spc="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FF0000"/>
                </a:solidFill>
                <a:latin typeface="Arial"/>
                <a:cs typeface="Arial"/>
              </a:rPr>
              <a:t>hiking</a:t>
            </a:r>
            <a:endParaRPr sz="1600">
              <a:latin typeface="Arial"/>
              <a:cs typeface="Arial"/>
            </a:endParaRPr>
          </a:p>
          <a:p>
            <a:pPr marL="12700" marR="336550">
              <a:lnSpc>
                <a:spcPct val="100000"/>
              </a:lnSpc>
              <a:spcBef>
                <a:spcPts val="5"/>
              </a:spcBef>
              <a:buAutoNum type="arabicPeriod" startAt="8"/>
              <a:tabLst>
                <a:tab pos="212090" algn="l"/>
              </a:tabLst>
            </a:pPr>
            <a:r>
              <a:rPr sz="1600" spc="-25" dirty="0">
                <a:latin typeface="Arial"/>
                <a:cs typeface="Arial"/>
              </a:rPr>
              <a:t>What </a:t>
            </a:r>
            <a:r>
              <a:rPr sz="1600" spc="-20" dirty="0">
                <a:latin typeface="Arial"/>
                <a:cs typeface="Arial"/>
              </a:rPr>
              <a:t>are </a:t>
            </a:r>
            <a:r>
              <a:rPr sz="1600" spc="25" dirty="0">
                <a:latin typeface="Arial"/>
                <a:cs typeface="Arial"/>
              </a:rPr>
              <a:t>two </a:t>
            </a:r>
            <a:r>
              <a:rPr sz="1600" spc="-70" dirty="0">
                <a:latin typeface="Arial"/>
                <a:cs typeface="Arial"/>
              </a:rPr>
              <a:t>economic </a:t>
            </a:r>
            <a:r>
              <a:rPr sz="1600" spc="25" dirty="0">
                <a:latin typeface="Arial"/>
                <a:cs typeface="Arial"/>
              </a:rPr>
              <a:t>benefits </a:t>
            </a:r>
            <a:r>
              <a:rPr sz="1600" spc="120" dirty="0">
                <a:latin typeface="Arial"/>
                <a:cs typeface="Arial"/>
              </a:rPr>
              <a:t>of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90" dirty="0">
                <a:latin typeface="Arial"/>
                <a:cs typeface="Arial"/>
              </a:rPr>
              <a:t>Coastal </a:t>
            </a:r>
            <a:r>
              <a:rPr sz="1600" spc="-110" dirty="0">
                <a:latin typeface="Arial"/>
                <a:cs typeface="Arial"/>
              </a:rPr>
              <a:t>Plain </a:t>
            </a:r>
            <a:r>
              <a:rPr sz="1600" spc="-75" dirty="0">
                <a:latin typeface="Arial"/>
                <a:cs typeface="Arial"/>
              </a:rPr>
              <a:t>based </a:t>
            </a:r>
            <a:r>
              <a:rPr sz="1600" spc="-105" dirty="0">
                <a:latin typeface="Arial"/>
                <a:cs typeface="Arial"/>
              </a:rPr>
              <a:t>on </a:t>
            </a:r>
            <a:r>
              <a:rPr sz="1600" spc="30" dirty="0">
                <a:latin typeface="Arial"/>
                <a:cs typeface="Arial"/>
              </a:rPr>
              <a:t>its  </a:t>
            </a:r>
            <a:r>
              <a:rPr sz="1600" spc="-75" dirty="0">
                <a:latin typeface="Arial"/>
                <a:cs typeface="Arial"/>
              </a:rPr>
              <a:t>location </a:t>
            </a:r>
            <a:r>
              <a:rPr sz="1600" spc="-20" dirty="0">
                <a:latin typeface="Arial"/>
                <a:cs typeface="Arial"/>
              </a:rPr>
              <a:t>near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25" dirty="0">
                <a:latin typeface="Arial"/>
                <a:cs typeface="Arial"/>
              </a:rPr>
              <a:t>Atlantic</a:t>
            </a:r>
            <a:r>
              <a:rPr sz="1600" spc="-135" dirty="0">
                <a:latin typeface="Arial"/>
                <a:cs typeface="Arial"/>
              </a:rPr>
              <a:t> </a:t>
            </a:r>
            <a:r>
              <a:rPr sz="1600" spc="-125" dirty="0">
                <a:latin typeface="Arial"/>
                <a:cs typeface="Arial"/>
              </a:rPr>
              <a:t>Ocean?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00" dirty="0">
                <a:solidFill>
                  <a:srgbClr val="FF0000"/>
                </a:solidFill>
                <a:latin typeface="Arial"/>
                <a:cs typeface="Arial"/>
              </a:rPr>
              <a:t>Fishing 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600" spc="-1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75" dirty="0">
                <a:solidFill>
                  <a:srgbClr val="FF0000"/>
                </a:solidFill>
                <a:latin typeface="Arial"/>
                <a:cs typeface="Arial"/>
              </a:rPr>
              <a:t>shipping</a:t>
            </a:r>
            <a:endParaRPr sz="1600">
              <a:latin typeface="Arial"/>
              <a:cs typeface="Arial"/>
            </a:endParaRPr>
          </a:p>
          <a:p>
            <a:pPr marL="12700" marR="3646804">
              <a:lnSpc>
                <a:spcPct val="100000"/>
              </a:lnSpc>
              <a:buAutoNum type="arabicPeriod" startAt="9"/>
              <a:tabLst>
                <a:tab pos="210820" algn="l"/>
              </a:tabLst>
            </a:pPr>
            <a:r>
              <a:rPr sz="1600" spc="195" dirty="0">
                <a:latin typeface="Arial"/>
                <a:cs typeface="Arial"/>
              </a:rPr>
              <a:t>In </a:t>
            </a:r>
            <a:r>
              <a:rPr sz="1600" spc="-45" dirty="0">
                <a:latin typeface="Arial"/>
                <a:cs typeface="Arial"/>
              </a:rPr>
              <a:t>which </a:t>
            </a:r>
            <a:r>
              <a:rPr sz="1600" spc="-70" dirty="0">
                <a:latin typeface="Arial"/>
                <a:cs typeface="Arial"/>
              </a:rPr>
              <a:t>region </a:t>
            </a:r>
            <a:r>
              <a:rPr sz="1600" spc="-95" dirty="0">
                <a:latin typeface="Arial"/>
                <a:cs typeface="Arial"/>
              </a:rPr>
              <a:t>do </a:t>
            </a:r>
            <a:r>
              <a:rPr sz="1600" spc="-80" dirty="0">
                <a:latin typeface="Arial"/>
                <a:cs typeface="Arial"/>
              </a:rPr>
              <a:t>you </a:t>
            </a:r>
            <a:r>
              <a:rPr sz="1600" spc="-55" dirty="0">
                <a:latin typeface="Arial"/>
                <a:cs typeface="Arial"/>
              </a:rPr>
              <a:t>live? </a:t>
            </a:r>
            <a:r>
              <a:rPr sz="16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0000"/>
                </a:solidFill>
                <a:latin typeface="Arial"/>
                <a:cs typeface="Arial"/>
              </a:rPr>
              <a:t>Answers </a:t>
            </a:r>
            <a:r>
              <a:rPr sz="1600" spc="-45" dirty="0">
                <a:solidFill>
                  <a:srgbClr val="FF0000"/>
                </a:solidFill>
                <a:latin typeface="Arial"/>
                <a:cs typeface="Arial"/>
              </a:rPr>
              <a:t>will</a:t>
            </a:r>
            <a:r>
              <a:rPr sz="1600" spc="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0000"/>
                </a:solidFill>
                <a:latin typeface="Arial"/>
                <a:cs typeface="Arial"/>
              </a:rPr>
              <a:t>vary</a:t>
            </a:r>
            <a:r>
              <a:rPr sz="1600" spc="-50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12700" marR="2553335">
              <a:lnSpc>
                <a:spcPct val="100000"/>
              </a:lnSpc>
              <a:buAutoNum type="arabicPeriod" startAt="9"/>
              <a:tabLst>
                <a:tab pos="340360" algn="l"/>
              </a:tabLst>
            </a:pPr>
            <a:r>
              <a:rPr sz="1600" spc="-25" dirty="0">
                <a:latin typeface="Arial"/>
                <a:cs typeface="Arial"/>
              </a:rPr>
              <a:t>What </a:t>
            </a:r>
            <a:r>
              <a:rPr sz="1600" spc="-65" dirty="0">
                <a:latin typeface="Arial"/>
                <a:cs typeface="Arial"/>
              </a:rPr>
              <a:t>is </a:t>
            </a:r>
            <a:r>
              <a:rPr sz="1600" spc="40" dirty="0">
                <a:latin typeface="Arial"/>
                <a:cs typeface="Arial"/>
              </a:rPr>
              <a:t>the </a:t>
            </a:r>
            <a:r>
              <a:rPr sz="1600" spc="-15" dirty="0">
                <a:latin typeface="Arial"/>
                <a:cs typeface="Arial"/>
              </a:rPr>
              <a:t>largest </a:t>
            </a:r>
            <a:r>
              <a:rPr sz="1600" spc="5" dirty="0">
                <a:latin typeface="Arial"/>
                <a:cs typeface="Arial"/>
              </a:rPr>
              <a:t>city </a:t>
            </a:r>
            <a:r>
              <a:rPr sz="1600" spc="-95" dirty="0">
                <a:latin typeface="Arial"/>
                <a:cs typeface="Arial"/>
              </a:rPr>
              <a:t>in </a:t>
            </a:r>
            <a:r>
              <a:rPr sz="1600" spc="-20" dirty="0">
                <a:latin typeface="Arial"/>
                <a:cs typeface="Arial"/>
              </a:rPr>
              <a:t>your </a:t>
            </a:r>
            <a:r>
              <a:rPr sz="1600" spc="-65" dirty="0">
                <a:latin typeface="Arial"/>
                <a:cs typeface="Arial"/>
              </a:rPr>
              <a:t>region? </a:t>
            </a:r>
            <a:r>
              <a:rPr sz="16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FF0000"/>
                </a:solidFill>
                <a:latin typeface="Arial"/>
                <a:cs typeface="Arial"/>
              </a:rPr>
              <a:t>Answers </a:t>
            </a:r>
            <a:r>
              <a:rPr sz="1600" spc="-45" dirty="0">
                <a:solidFill>
                  <a:srgbClr val="FF0000"/>
                </a:solidFill>
                <a:latin typeface="Arial"/>
                <a:cs typeface="Arial"/>
              </a:rPr>
              <a:t>will</a:t>
            </a:r>
            <a:r>
              <a:rPr sz="1600" spc="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Arial"/>
                <a:cs typeface="Arial"/>
              </a:rPr>
              <a:t>vary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965" y="139445"/>
            <a:ext cx="6642100" cy="8796655"/>
          </a:xfrm>
          <a:custGeom>
            <a:avLst/>
            <a:gdLst/>
            <a:ahLst/>
            <a:cxnLst/>
            <a:rect l="l" t="t" r="r" b="b"/>
            <a:pathLst>
              <a:path w="6642100" h="8796655">
                <a:moveTo>
                  <a:pt x="6641592" y="8796528"/>
                </a:moveTo>
                <a:lnTo>
                  <a:pt x="6641592" y="0"/>
                </a:lnTo>
                <a:lnTo>
                  <a:pt x="0" y="0"/>
                </a:lnTo>
                <a:lnTo>
                  <a:pt x="0" y="8796528"/>
                </a:lnTo>
                <a:lnTo>
                  <a:pt x="6641592" y="879652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739" y="8970267"/>
            <a:ext cx="981075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-135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631" y="281940"/>
            <a:ext cx="9006840" cy="6390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495" y="336804"/>
            <a:ext cx="8842375" cy="6225540"/>
          </a:xfrm>
          <a:custGeom>
            <a:avLst/>
            <a:gdLst/>
            <a:ahLst/>
            <a:cxnLst/>
            <a:rect l="l" t="t" r="r" b="b"/>
            <a:pathLst>
              <a:path w="8842375" h="6225540">
                <a:moveTo>
                  <a:pt x="0" y="6225540"/>
                </a:moveTo>
                <a:lnTo>
                  <a:pt x="8842248" y="6225540"/>
                </a:lnTo>
                <a:lnTo>
                  <a:pt x="8842248" y="0"/>
                </a:lnTo>
                <a:lnTo>
                  <a:pt x="0" y="0"/>
                </a:lnTo>
                <a:lnTo>
                  <a:pt x="0" y="6225540"/>
                </a:ln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12114" y="815721"/>
            <a:ext cx="795147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45" dirty="0"/>
              <a:t>TEACHER </a:t>
            </a:r>
            <a:r>
              <a:rPr sz="3300" spc="65" dirty="0"/>
              <a:t>INFO: </a:t>
            </a:r>
            <a:r>
              <a:rPr sz="3300" spc="-130" dirty="0"/>
              <a:t>TICKET </a:t>
            </a:r>
            <a:r>
              <a:rPr sz="3300" spc="-25" dirty="0"/>
              <a:t>OUT </a:t>
            </a:r>
            <a:r>
              <a:rPr sz="3300" spc="-145" dirty="0"/>
              <a:t>THE</a:t>
            </a:r>
            <a:r>
              <a:rPr sz="3300" spc="-70" dirty="0"/>
              <a:t> </a:t>
            </a:r>
            <a:r>
              <a:rPr sz="3300" spc="195" dirty="0"/>
              <a:t>DOOR</a:t>
            </a:r>
            <a:endParaRPr sz="3300"/>
          </a:p>
        </p:txBody>
      </p:sp>
      <p:sp>
        <p:nvSpPr>
          <p:cNvPr id="9" name="object 9"/>
          <p:cNvSpPr txBox="1"/>
          <p:nvPr/>
        </p:nvSpPr>
        <p:spPr>
          <a:xfrm>
            <a:off x="11379" y="6700798"/>
            <a:ext cx="1141095" cy="18288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50" spc="145" dirty="0">
                <a:latin typeface="Trebuchet MS"/>
                <a:cs typeface="Trebuchet MS"/>
              </a:rPr>
              <a:t>©</a:t>
            </a:r>
            <a:r>
              <a:rPr sz="1050" spc="-130" dirty="0">
                <a:latin typeface="Trebuchet MS"/>
                <a:cs typeface="Trebuchet MS"/>
              </a:rPr>
              <a:t> </a:t>
            </a:r>
            <a:r>
              <a:rPr sz="1050" spc="85" dirty="0">
                <a:latin typeface="Times New Roman"/>
                <a:cs typeface="Times New Roman"/>
              </a:rPr>
              <a:t>Brain </a:t>
            </a:r>
            <a:r>
              <a:rPr sz="1050" spc="80" dirty="0">
                <a:latin typeface="Times New Roman"/>
                <a:cs typeface="Times New Roman"/>
              </a:rPr>
              <a:t>Wrinkles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9570" marR="38735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69570" algn="l"/>
                <a:tab pos="370205" algn="l"/>
              </a:tabLst>
            </a:pPr>
            <a:r>
              <a:rPr spc="-15" dirty="0"/>
              <a:t>Print </a:t>
            </a:r>
            <a:r>
              <a:rPr spc="360" dirty="0"/>
              <a:t>off </a:t>
            </a:r>
            <a:r>
              <a:rPr spc="75" dirty="0"/>
              <a:t>the </a:t>
            </a:r>
            <a:r>
              <a:rPr spc="-95" dirty="0"/>
              <a:t>following </a:t>
            </a:r>
            <a:r>
              <a:rPr spc="-105" dirty="0"/>
              <a:t>slide </a:t>
            </a:r>
            <a:r>
              <a:rPr spc="-330" dirty="0"/>
              <a:t>&amp; </a:t>
            </a:r>
            <a:r>
              <a:rPr spc="-90" dirty="0"/>
              <a:t>make </a:t>
            </a:r>
            <a:r>
              <a:rPr spc="-190" dirty="0"/>
              <a:t>a </a:t>
            </a:r>
            <a:r>
              <a:rPr spc="-125" dirty="0"/>
              <a:t>copy </a:t>
            </a:r>
            <a:r>
              <a:rPr spc="155" dirty="0"/>
              <a:t>for </a:t>
            </a:r>
            <a:r>
              <a:rPr spc="-135" dirty="0"/>
              <a:t>each  </a:t>
            </a:r>
            <a:r>
              <a:rPr spc="-35" dirty="0"/>
              <a:t>student. </a:t>
            </a:r>
            <a:r>
              <a:rPr spc="-80" dirty="0"/>
              <a:t>(They </a:t>
            </a:r>
            <a:r>
              <a:rPr spc="-30" dirty="0"/>
              <a:t>are</a:t>
            </a:r>
            <a:r>
              <a:rPr spc="310" dirty="0"/>
              <a:t> </a:t>
            </a:r>
            <a:r>
              <a:rPr spc="40" dirty="0"/>
              <a:t>two-per-page).</a:t>
            </a:r>
          </a:p>
          <a:p>
            <a:pPr marL="13970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69570" marR="186055" indent="-342900">
              <a:lnSpc>
                <a:spcPct val="100000"/>
              </a:lnSpc>
              <a:buChar char="•"/>
              <a:tabLst>
                <a:tab pos="369570" algn="l"/>
                <a:tab pos="370205" algn="l"/>
              </a:tabLst>
            </a:pPr>
            <a:r>
              <a:rPr spc="-260" dirty="0"/>
              <a:t>Have </a:t>
            </a:r>
            <a:r>
              <a:rPr spc="75" dirty="0"/>
              <a:t>the </a:t>
            </a:r>
            <a:r>
              <a:rPr spc="15" dirty="0"/>
              <a:t>students </a:t>
            </a:r>
            <a:r>
              <a:rPr spc="-30" dirty="0"/>
              <a:t>create </a:t>
            </a:r>
            <a:r>
              <a:rPr spc="-190" dirty="0"/>
              <a:t>a </a:t>
            </a:r>
            <a:r>
              <a:rPr spc="-75" dirty="0"/>
              <a:t>snapchat </a:t>
            </a:r>
            <a:r>
              <a:rPr spc="-85" dirty="0"/>
              <a:t>message </a:t>
            </a:r>
            <a:r>
              <a:rPr spc="150" dirty="0"/>
              <a:t>for  </a:t>
            </a:r>
            <a:r>
              <a:rPr spc="-160" dirty="0"/>
              <a:t>one </a:t>
            </a:r>
            <a:r>
              <a:rPr spc="215" dirty="0"/>
              <a:t>of </a:t>
            </a:r>
            <a:r>
              <a:rPr spc="75" dirty="0"/>
              <a:t>the </a:t>
            </a:r>
            <a:r>
              <a:rPr spc="-140" dirty="0"/>
              <a:t>geographic </a:t>
            </a:r>
            <a:r>
              <a:rPr spc="-105" dirty="0"/>
              <a:t>regions </a:t>
            </a:r>
            <a:r>
              <a:rPr spc="145" dirty="0"/>
              <a:t>from </a:t>
            </a:r>
            <a:r>
              <a:rPr spc="75" dirty="0"/>
              <a:t>the</a:t>
            </a:r>
            <a:r>
              <a:rPr spc="345" dirty="0"/>
              <a:t> </a:t>
            </a:r>
            <a:r>
              <a:rPr spc="-135" dirty="0"/>
              <a:t>lesson.</a:t>
            </a:r>
          </a:p>
          <a:p>
            <a:pPr marL="369570" marR="5080" indent="-342900">
              <a:lnSpc>
                <a:spcPct val="100000"/>
              </a:lnSpc>
              <a:spcBef>
                <a:spcPts val="1920"/>
              </a:spcBef>
              <a:buChar char="•"/>
              <a:tabLst>
                <a:tab pos="369570" algn="l"/>
                <a:tab pos="370205" algn="l"/>
              </a:tabLst>
            </a:pPr>
            <a:r>
              <a:rPr spc="-114" dirty="0"/>
              <a:t>The </a:t>
            </a:r>
            <a:r>
              <a:rPr spc="-85" dirty="0"/>
              <a:t>message </a:t>
            </a:r>
            <a:r>
              <a:rPr spc="-110" dirty="0"/>
              <a:t>should </a:t>
            </a:r>
            <a:r>
              <a:rPr spc="-135" dirty="0"/>
              <a:t>include </a:t>
            </a:r>
            <a:r>
              <a:rPr spc="-165" dirty="0"/>
              <a:t>an </a:t>
            </a:r>
            <a:r>
              <a:rPr spc="-45" dirty="0"/>
              <a:t>illustration </a:t>
            </a:r>
            <a:r>
              <a:rPr spc="90" dirty="0"/>
              <a:t>that  </a:t>
            </a:r>
            <a:r>
              <a:rPr spc="15" dirty="0"/>
              <a:t>represents </a:t>
            </a:r>
            <a:r>
              <a:rPr spc="75" dirty="0"/>
              <a:t>the </a:t>
            </a:r>
            <a:r>
              <a:rPr spc="-140" dirty="0"/>
              <a:t>region, </a:t>
            </a:r>
            <a:r>
              <a:rPr spc="-145" dirty="0"/>
              <a:t>as </a:t>
            </a:r>
            <a:r>
              <a:rPr spc="-65" dirty="0"/>
              <a:t>well </a:t>
            </a:r>
            <a:r>
              <a:rPr spc="-140" dirty="0"/>
              <a:t>as </a:t>
            </a:r>
            <a:r>
              <a:rPr spc="125" dirty="0"/>
              <a:t>text </a:t>
            </a:r>
            <a:r>
              <a:rPr spc="25" dirty="0"/>
              <a:t>to </a:t>
            </a:r>
            <a:r>
              <a:rPr spc="-60" dirty="0"/>
              <a:t>describe</a:t>
            </a:r>
            <a:r>
              <a:rPr spc="40" dirty="0"/>
              <a:t> </a:t>
            </a:r>
            <a:r>
              <a:rPr spc="-80" dirty="0"/>
              <a:t>it.</a:t>
            </a:r>
          </a:p>
          <a:p>
            <a:pPr marL="13970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69570" indent="-342900">
              <a:lnSpc>
                <a:spcPct val="100000"/>
              </a:lnSpc>
              <a:buChar char="•"/>
              <a:tabLst>
                <a:tab pos="369570" algn="l"/>
                <a:tab pos="370205" algn="l"/>
              </a:tabLst>
            </a:pPr>
            <a:r>
              <a:rPr spc="-114" dirty="0"/>
              <a:t>Collect </a:t>
            </a:r>
            <a:r>
              <a:rPr spc="15" dirty="0"/>
              <a:t>these </a:t>
            </a:r>
            <a:r>
              <a:rPr spc="-145" dirty="0"/>
              <a:t>as </a:t>
            </a:r>
            <a:r>
              <a:rPr spc="75" dirty="0"/>
              <a:t>the </a:t>
            </a:r>
            <a:r>
              <a:rPr spc="15" dirty="0"/>
              <a:t>students </a:t>
            </a:r>
            <a:r>
              <a:rPr spc="-145" dirty="0"/>
              <a:t>leave </a:t>
            </a:r>
            <a:r>
              <a:rPr spc="75" dirty="0"/>
              <a:t>the</a:t>
            </a:r>
            <a:r>
              <a:rPr spc="45" dirty="0"/>
              <a:t> </a:t>
            </a:r>
            <a:r>
              <a:rPr spc="-95" dirty="0"/>
              <a:t>classroom.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4572000" h="6858000">
                <a:moveTo>
                  <a:pt x="0" y="6858000"/>
                </a:moveTo>
                <a:lnTo>
                  <a:pt x="4572000" y="6858000"/>
                </a:lnTo>
                <a:lnTo>
                  <a:pt x="457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643" y="6662115"/>
            <a:ext cx="10820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30" dirty="0">
                <a:solidFill>
                  <a:srgbClr val="7E7E7E"/>
                </a:solidFill>
                <a:latin typeface="Trebuchet MS"/>
                <a:cs typeface="Trebuchet MS"/>
              </a:rPr>
              <a:t>© </a:t>
            </a:r>
            <a:r>
              <a:rPr sz="1000" spc="75" dirty="0">
                <a:solidFill>
                  <a:srgbClr val="7E7E7E"/>
                </a:solidFill>
                <a:latin typeface="Times New Roman"/>
                <a:cs typeface="Times New Roman"/>
              </a:rPr>
              <a:t>Brain</a:t>
            </a:r>
            <a:r>
              <a:rPr sz="1000" spc="-14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7E7E7E"/>
                </a:solidFill>
                <a:latin typeface="Times New Roman"/>
                <a:cs typeface="Times New Roman"/>
              </a:rPr>
              <a:t>Wrinkles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650" y="66293"/>
            <a:ext cx="473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10" dirty="0">
                <a:latin typeface="Times New Roman"/>
                <a:cs typeface="Times New Roman"/>
              </a:rPr>
              <a:t>Name</a:t>
            </a:r>
            <a:r>
              <a:rPr sz="750" dirty="0">
                <a:solidFill>
                  <a:srgbClr val="7E7E7E"/>
                </a:solidFill>
                <a:latin typeface="Times New Roman"/>
                <a:cs typeface="Times New Roman"/>
              </a:rPr>
              <a:t>: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1980" y="257556"/>
            <a:ext cx="1466088" cy="432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6292" y="270636"/>
            <a:ext cx="1411008" cy="379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00072" y="262127"/>
            <a:ext cx="1795272" cy="428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14295" y="276225"/>
            <a:ext cx="1739773" cy="3732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93928" y="694182"/>
            <a:ext cx="4201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6300" marR="5080" indent="-864235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"/>
                <a:cs typeface="Arial"/>
              </a:rPr>
              <a:t>Create </a:t>
            </a:r>
            <a:r>
              <a:rPr sz="1200" spc="-85" dirty="0">
                <a:latin typeface="Arial"/>
                <a:cs typeface="Arial"/>
              </a:rPr>
              <a:t>a </a:t>
            </a:r>
            <a:r>
              <a:rPr sz="1200" spc="-35" dirty="0">
                <a:latin typeface="Arial"/>
                <a:cs typeface="Arial"/>
              </a:rPr>
              <a:t>snapchat </a:t>
            </a:r>
            <a:r>
              <a:rPr sz="1200" spc="-30" dirty="0">
                <a:latin typeface="Arial"/>
                <a:cs typeface="Arial"/>
              </a:rPr>
              <a:t>about </a:t>
            </a:r>
            <a:r>
              <a:rPr sz="1200" spc="-70" dirty="0">
                <a:latin typeface="Arial"/>
                <a:cs typeface="Arial"/>
              </a:rPr>
              <a:t>one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-70" dirty="0">
                <a:latin typeface="Arial"/>
                <a:cs typeface="Arial"/>
              </a:rPr>
              <a:t>Georgia’s </a:t>
            </a:r>
            <a:r>
              <a:rPr sz="1200" spc="25" dirty="0">
                <a:latin typeface="Arial"/>
                <a:cs typeface="Arial"/>
              </a:rPr>
              <a:t>five </a:t>
            </a:r>
            <a:r>
              <a:rPr sz="1200" spc="-60" dirty="0">
                <a:latin typeface="Arial"/>
                <a:cs typeface="Arial"/>
              </a:rPr>
              <a:t>regions. </a:t>
            </a:r>
            <a:r>
              <a:rPr sz="1200" spc="5" dirty="0">
                <a:latin typeface="Arial"/>
                <a:cs typeface="Arial"/>
              </a:rPr>
              <a:t>Include </a:t>
            </a:r>
            <a:r>
              <a:rPr sz="1200" spc="-85" dirty="0">
                <a:latin typeface="Arial"/>
                <a:cs typeface="Arial"/>
              </a:rPr>
              <a:t>a  </a:t>
            </a:r>
            <a:r>
              <a:rPr sz="1200" spc="-55" dirty="0">
                <a:latin typeface="Arial"/>
                <a:cs typeface="Arial"/>
              </a:rPr>
              <a:t>visual 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50" dirty="0">
                <a:latin typeface="Arial"/>
                <a:cs typeface="Arial"/>
              </a:rPr>
              <a:t>text </a:t>
            </a:r>
            <a:r>
              <a:rPr sz="1200" spc="5" dirty="0">
                <a:latin typeface="Arial"/>
                <a:cs typeface="Arial"/>
              </a:rPr>
              <a:t>to </a:t>
            </a:r>
            <a:r>
              <a:rPr sz="1200" spc="-25" dirty="0">
                <a:latin typeface="Arial"/>
                <a:cs typeface="Arial"/>
              </a:rPr>
              <a:t>describe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spc="204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region.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96284" y="1584960"/>
            <a:ext cx="736091" cy="7345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8392" y="1211580"/>
          <a:ext cx="4434205" cy="5480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64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2745"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355"/>
                        </a:spcBef>
                        <a:tabLst>
                          <a:tab pos="2892425" algn="l"/>
                        </a:tabLst>
                      </a:pPr>
                      <a:r>
                        <a:rPr sz="900" spc="50" dirty="0">
                          <a:latin typeface="Times New Roman"/>
                          <a:cs typeface="Times New Roman"/>
                        </a:rPr>
                        <a:t>To:	</a:t>
                      </a:r>
                      <a:r>
                        <a:rPr sz="900" spc="70" dirty="0">
                          <a:latin typeface="Times New Roman"/>
                          <a:cs typeface="Times New Roman"/>
                        </a:rPr>
                        <a:t>From: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4508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59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8280"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spc="70" dirty="0">
                          <a:latin typeface="Times New Roman"/>
                          <a:cs typeface="Times New Roman"/>
                        </a:rPr>
                        <a:t>Text: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3867911" y="1656588"/>
            <a:ext cx="592836" cy="5913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82667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656201" y="6662115"/>
            <a:ext cx="10820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30" dirty="0">
                <a:solidFill>
                  <a:srgbClr val="7E7E7E"/>
                </a:solidFill>
                <a:latin typeface="Trebuchet MS"/>
                <a:cs typeface="Trebuchet MS"/>
              </a:rPr>
              <a:t>© </a:t>
            </a:r>
            <a:r>
              <a:rPr sz="1000" spc="75" dirty="0">
                <a:solidFill>
                  <a:srgbClr val="7E7E7E"/>
                </a:solidFill>
                <a:latin typeface="Times New Roman"/>
                <a:cs typeface="Times New Roman"/>
              </a:rPr>
              <a:t>Brain</a:t>
            </a:r>
            <a:r>
              <a:rPr sz="1000" spc="-140" dirty="0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sz="1000" spc="70" dirty="0">
                <a:solidFill>
                  <a:srgbClr val="7E7E7E"/>
                </a:solidFill>
                <a:latin typeface="Times New Roman"/>
                <a:cs typeface="Times New Roman"/>
              </a:rPr>
              <a:t>Wrinkles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31182" y="66293"/>
            <a:ext cx="473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10" dirty="0">
                <a:latin typeface="Times New Roman"/>
                <a:cs typeface="Times New Roman"/>
              </a:rPr>
              <a:t>Name</a:t>
            </a:r>
            <a:r>
              <a:rPr sz="750" dirty="0">
                <a:solidFill>
                  <a:srgbClr val="7E7E7E"/>
                </a:solidFill>
                <a:latin typeface="Times New Roman"/>
                <a:cs typeface="Times New Roman"/>
              </a:rPr>
              <a:t>: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86171" y="257556"/>
            <a:ext cx="1464564" cy="4328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99126" y="270636"/>
            <a:ext cx="1410969" cy="3790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82740" y="262127"/>
            <a:ext cx="1795272" cy="4282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97218" y="276225"/>
            <a:ext cx="1739645" cy="373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877561" y="694182"/>
            <a:ext cx="4201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6300" marR="5080" indent="-864235">
              <a:lnSpc>
                <a:spcPct val="100000"/>
              </a:lnSpc>
              <a:spcBef>
                <a:spcPts val="100"/>
              </a:spcBef>
            </a:pPr>
            <a:r>
              <a:rPr sz="1200" spc="-45" dirty="0">
                <a:latin typeface="Arial"/>
                <a:cs typeface="Arial"/>
              </a:rPr>
              <a:t>Create </a:t>
            </a:r>
            <a:r>
              <a:rPr sz="1200" spc="-85" dirty="0">
                <a:latin typeface="Arial"/>
                <a:cs typeface="Arial"/>
              </a:rPr>
              <a:t>a </a:t>
            </a:r>
            <a:r>
              <a:rPr sz="1200" spc="-35" dirty="0">
                <a:latin typeface="Arial"/>
                <a:cs typeface="Arial"/>
              </a:rPr>
              <a:t>snapchat </a:t>
            </a:r>
            <a:r>
              <a:rPr sz="1200" spc="-30" dirty="0">
                <a:latin typeface="Arial"/>
                <a:cs typeface="Arial"/>
              </a:rPr>
              <a:t>about </a:t>
            </a:r>
            <a:r>
              <a:rPr sz="1200" spc="-70" dirty="0">
                <a:latin typeface="Arial"/>
                <a:cs typeface="Arial"/>
              </a:rPr>
              <a:t>one </a:t>
            </a:r>
            <a:r>
              <a:rPr sz="1200" spc="90" dirty="0">
                <a:latin typeface="Arial"/>
                <a:cs typeface="Arial"/>
              </a:rPr>
              <a:t>of </a:t>
            </a:r>
            <a:r>
              <a:rPr sz="1200" spc="-70" dirty="0">
                <a:latin typeface="Arial"/>
                <a:cs typeface="Arial"/>
              </a:rPr>
              <a:t>Georgia’s </a:t>
            </a:r>
            <a:r>
              <a:rPr sz="1200" spc="25" dirty="0">
                <a:latin typeface="Arial"/>
                <a:cs typeface="Arial"/>
              </a:rPr>
              <a:t>five </a:t>
            </a:r>
            <a:r>
              <a:rPr sz="1200" spc="-60" dirty="0">
                <a:latin typeface="Arial"/>
                <a:cs typeface="Arial"/>
              </a:rPr>
              <a:t>regions. </a:t>
            </a:r>
            <a:r>
              <a:rPr sz="1200" spc="5" dirty="0">
                <a:latin typeface="Arial"/>
                <a:cs typeface="Arial"/>
              </a:rPr>
              <a:t>Include </a:t>
            </a:r>
            <a:r>
              <a:rPr sz="1200" spc="-85" dirty="0">
                <a:latin typeface="Arial"/>
                <a:cs typeface="Arial"/>
              </a:rPr>
              <a:t>a  </a:t>
            </a:r>
            <a:r>
              <a:rPr sz="1200" spc="-55" dirty="0">
                <a:latin typeface="Arial"/>
                <a:cs typeface="Arial"/>
              </a:rPr>
              <a:t>visual </a:t>
            </a:r>
            <a:r>
              <a:rPr sz="1200" spc="-65" dirty="0">
                <a:latin typeface="Arial"/>
                <a:cs typeface="Arial"/>
              </a:rPr>
              <a:t>and </a:t>
            </a:r>
            <a:r>
              <a:rPr sz="1200" spc="50" dirty="0">
                <a:latin typeface="Arial"/>
                <a:cs typeface="Arial"/>
              </a:rPr>
              <a:t>text </a:t>
            </a:r>
            <a:r>
              <a:rPr sz="1200" spc="5" dirty="0">
                <a:latin typeface="Arial"/>
                <a:cs typeface="Arial"/>
              </a:rPr>
              <a:t>to </a:t>
            </a:r>
            <a:r>
              <a:rPr sz="1200" spc="-25" dirty="0">
                <a:latin typeface="Arial"/>
                <a:cs typeface="Arial"/>
              </a:rPr>
              <a:t>describe </a:t>
            </a:r>
            <a:r>
              <a:rPr sz="1200" spc="30" dirty="0">
                <a:latin typeface="Arial"/>
                <a:cs typeface="Arial"/>
              </a:rPr>
              <a:t>the</a:t>
            </a:r>
            <a:r>
              <a:rPr sz="1200" spc="204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region.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378952" y="1584960"/>
            <a:ext cx="737616" cy="7345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4671059" y="1211580"/>
          <a:ext cx="4434205" cy="5480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64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2745"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355"/>
                        </a:spcBef>
                        <a:tabLst>
                          <a:tab pos="2893060" algn="l"/>
                        </a:tabLst>
                      </a:pPr>
                      <a:r>
                        <a:rPr sz="900" spc="50" dirty="0">
                          <a:latin typeface="Times New Roman"/>
                          <a:cs typeface="Times New Roman"/>
                        </a:rPr>
                        <a:t>To:	</a:t>
                      </a:r>
                      <a:r>
                        <a:rPr sz="900" spc="70" dirty="0">
                          <a:latin typeface="Times New Roman"/>
                          <a:cs typeface="Times New Roman"/>
                        </a:rPr>
                        <a:t>From: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4508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539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59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8280">
                <a:tc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00" spc="70" dirty="0">
                          <a:latin typeface="Times New Roman"/>
                          <a:cs typeface="Times New Roman"/>
                        </a:rPr>
                        <a:t>Text: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539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8450580" y="1656588"/>
            <a:ext cx="594359" cy="5913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2336" y="103631"/>
            <a:ext cx="8378952" cy="6586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7595" y="262127"/>
            <a:ext cx="8028940" cy="6269990"/>
          </a:xfrm>
          <a:custGeom>
            <a:avLst/>
            <a:gdLst/>
            <a:ahLst/>
            <a:cxnLst/>
            <a:rect l="l" t="t" r="r" b="b"/>
            <a:pathLst>
              <a:path w="8028940" h="6269990">
                <a:moveTo>
                  <a:pt x="0" y="6269736"/>
                </a:moveTo>
                <a:lnTo>
                  <a:pt x="8028432" y="6269736"/>
                </a:lnTo>
                <a:lnTo>
                  <a:pt x="8028432" y="0"/>
                </a:lnTo>
                <a:lnTo>
                  <a:pt x="0" y="0"/>
                </a:lnTo>
                <a:lnTo>
                  <a:pt x="0" y="6269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7595" y="262127"/>
            <a:ext cx="8028940" cy="6269990"/>
          </a:xfrm>
          <a:custGeom>
            <a:avLst/>
            <a:gdLst/>
            <a:ahLst/>
            <a:cxnLst/>
            <a:rect l="l" t="t" r="r" b="b"/>
            <a:pathLst>
              <a:path w="8028940" h="6269990">
                <a:moveTo>
                  <a:pt x="0" y="6269736"/>
                </a:moveTo>
                <a:lnTo>
                  <a:pt x="8028432" y="6269736"/>
                </a:lnTo>
                <a:lnTo>
                  <a:pt x="8028432" y="0"/>
                </a:lnTo>
                <a:lnTo>
                  <a:pt x="0" y="0"/>
                </a:lnTo>
                <a:lnTo>
                  <a:pt x="0" y="6269736"/>
                </a:lnTo>
                <a:close/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20623" y="1190955"/>
            <a:ext cx="73120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160" dirty="0"/>
              <a:t>Thank</a:t>
            </a:r>
            <a:r>
              <a:rPr sz="1800" spc="80" dirty="0"/>
              <a:t> </a:t>
            </a:r>
            <a:r>
              <a:rPr sz="1800" spc="140" dirty="0"/>
              <a:t>you</a:t>
            </a:r>
            <a:r>
              <a:rPr sz="1800" spc="95" dirty="0"/>
              <a:t> </a:t>
            </a:r>
            <a:r>
              <a:rPr sz="1800" spc="215" dirty="0"/>
              <a:t>so</a:t>
            </a:r>
            <a:r>
              <a:rPr sz="1800" spc="95" dirty="0"/>
              <a:t> </a:t>
            </a:r>
            <a:r>
              <a:rPr sz="1800" spc="185" dirty="0"/>
              <a:t>much</a:t>
            </a:r>
            <a:r>
              <a:rPr sz="1800" spc="70" dirty="0"/>
              <a:t> </a:t>
            </a:r>
            <a:r>
              <a:rPr sz="1800" spc="210" dirty="0"/>
              <a:t>for</a:t>
            </a:r>
            <a:r>
              <a:rPr sz="1800" spc="85" dirty="0"/>
              <a:t> </a:t>
            </a:r>
            <a:r>
              <a:rPr sz="1800" spc="135" dirty="0"/>
              <a:t>downloading</a:t>
            </a:r>
            <a:r>
              <a:rPr sz="1800" spc="95" dirty="0"/>
              <a:t> </a:t>
            </a:r>
            <a:r>
              <a:rPr sz="1800" spc="155" dirty="0"/>
              <a:t>this</a:t>
            </a:r>
            <a:r>
              <a:rPr sz="1800" spc="90" dirty="0"/>
              <a:t> </a:t>
            </a:r>
            <a:r>
              <a:rPr sz="1800" spc="100" dirty="0"/>
              <a:t>file.</a:t>
            </a:r>
            <a:r>
              <a:rPr sz="1800" spc="85" dirty="0"/>
              <a:t> </a:t>
            </a:r>
            <a:r>
              <a:rPr sz="1800" spc="-140" dirty="0"/>
              <a:t>I</a:t>
            </a:r>
            <a:r>
              <a:rPr sz="1800" spc="85" dirty="0"/>
              <a:t> </a:t>
            </a:r>
            <a:r>
              <a:rPr sz="1800" spc="170" dirty="0"/>
              <a:t>sincerely</a:t>
            </a:r>
            <a:r>
              <a:rPr sz="1800" spc="90" dirty="0"/>
              <a:t> </a:t>
            </a:r>
            <a:r>
              <a:rPr sz="1800" spc="185" dirty="0"/>
              <a:t>hope</a:t>
            </a:r>
            <a:r>
              <a:rPr sz="1800" spc="90" dirty="0"/>
              <a:t> </a:t>
            </a:r>
            <a:r>
              <a:rPr sz="1800" spc="140" dirty="0"/>
              <a:t>you  </a:t>
            </a:r>
            <a:r>
              <a:rPr sz="1800" spc="114" dirty="0"/>
              <a:t>find </a:t>
            </a:r>
            <a:r>
              <a:rPr sz="1800" spc="110" dirty="0"/>
              <a:t>it </a:t>
            </a:r>
            <a:r>
              <a:rPr sz="1800" spc="114" dirty="0"/>
              <a:t>helpful </a:t>
            </a:r>
            <a:r>
              <a:rPr sz="1800" spc="185" dirty="0"/>
              <a:t>and </a:t>
            </a:r>
            <a:r>
              <a:rPr sz="1800" spc="220" dirty="0"/>
              <a:t>that </a:t>
            </a:r>
            <a:r>
              <a:rPr sz="1800" spc="180" dirty="0"/>
              <a:t>your </a:t>
            </a:r>
            <a:r>
              <a:rPr sz="1800" spc="220" dirty="0"/>
              <a:t>students </a:t>
            </a:r>
            <a:r>
              <a:rPr sz="1800" spc="175" dirty="0"/>
              <a:t>learn </a:t>
            </a:r>
            <a:r>
              <a:rPr sz="1800" spc="240" dirty="0"/>
              <a:t>a </a:t>
            </a:r>
            <a:r>
              <a:rPr sz="1800" spc="120" dirty="0"/>
              <a:t>lot </a:t>
            </a:r>
            <a:r>
              <a:rPr sz="1800" spc="195" dirty="0"/>
              <a:t>from </a:t>
            </a:r>
            <a:r>
              <a:rPr sz="1800" spc="65" dirty="0"/>
              <a:t>it! </a:t>
            </a:r>
            <a:r>
              <a:rPr sz="1800" spc="-140" dirty="0"/>
              <a:t>I </a:t>
            </a:r>
            <a:r>
              <a:rPr sz="1800" spc="100" dirty="0"/>
              <a:t>look  </a:t>
            </a:r>
            <a:r>
              <a:rPr sz="1800" spc="220" dirty="0"/>
              <a:t>forward</a:t>
            </a:r>
            <a:r>
              <a:rPr sz="1800" spc="75" dirty="0"/>
              <a:t> </a:t>
            </a:r>
            <a:r>
              <a:rPr sz="1800" spc="204" dirty="0"/>
              <a:t>to</a:t>
            </a:r>
            <a:r>
              <a:rPr sz="1800" spc="95" dirty="0"/>
              <a:t> </a:t>
            </a:r>
            <a:r>
              <a:rPr sz="1800" spc="180" dirty="0"/>
              <a:t>reading</a:t>
            </a:r>
            <a:r>
              <a:rPr sz="1800" spc="70" dirty="0"/>
              <a:t> </a:t>
            </a:r>
            <a:r>
              <a:rPr sz="1800" spc="180" dirty="0"/>
              <a:t>your</a:t>
            </a:r>
            <a:r>
              <a:rPr sz="1800" spc="90" dirty="0"/>
              <a:t> </a:t>
            </a:r>
            <a:r>
              <a:rPr sz="1800" spc="215" dirty="0"/>
              <a:t>feedback</a:t>
            </a:r>
            <a:r>
              <a:rPr sz="1800" spc="60" dirty="0"/>
              <a:t> in</a:t>
            </a:r>
            <a:r>
              <a:rPr sz="1800" spc="90" dirty="0"/>
              <a:t> </a:t>
            </a:r>
            <a:r>
              <a:rPr sz="1800" spc="120" dirty="0"/>
              <a:t>my</a:t>
            </a:r>
            <a:r>
              <a:rPr sz="1800" spc="90" dirty="0"/>
              <a:t> </a:t>
            </a:r>
            <a:r>
              <a:rPr sz="1800" spc="225" dirty="0"/>
              <a:t>store.</a:t>
            </a:r>
            <a:endParaRPr sz="1800"/>
          </a:p>
        </p:txBody>
      </p:sp>
      <p:sp>
        <p:nvSpPr>
          <p:cNvPr id="8" name="object 8"/>
          <p:cNvSpPr txBox="1"/>
          <p:nvPr/>
        </p:nvSpPr>
        <p:spPr>
          <a:xfrm>
            <a:off x="820623" y="2288794"/>
            <a:ext cx="73596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Times New Roman"/>
                <a:cs typeface="Times New Roman"/>
              </a:rPr>
              <a:t>If</a:t>
            </a:r>
            <a:r>
              <a:rPr sz="1800" spc="80" dirty="0">
                <a:latin typeface="Times New Roman"/>
                <a:cs typeface="Times New Roman"/>
              </a:rPr>
              <a:t> </a:t>
            </a:r>
            <a:r>
              <a:rPr sz="1800" spc="140" dirty="0">
                <a:latin typeface="Times New Roman"/>
                <a:cs typeface="Times New Roman"/>
              </a:rPr>
              <a:t>you</a:t>
            </a:r>
            <a:r>
              <a:rPr sz="1800" spc="90" dirty="0">
                <a:latin typeface="Times New Roman"/>
                <a:cs typeface="Times New Roman"/>
              </a:rPr>
              <a:t> </a:t>
            </a:r>
            <a:r>
              <a:rPr sz="1800" spc="80" dirty="0">
                <a:latin typeface="Times New Roman"/>
                <a:cs typeface="Times New Roman"/>
              </a:rPr>
              <a:t>like</a:t>
            </a:r>
            <a:r>
              <a:rPr sz="1800" spc="95" dirty="0">
                <a:latin typeface="Times New Roman"/>
                <a:cs typeface="Times New Roman"/>
              </a:rPr>
              <a:t> </a:t>
            </a:r>
            <a:r>
              <a:rPr sz="1800" spc="155" dirty="0">
                <a:latin typeface="Times New Roman"/>
                <a:cs typeface="Times New Roman"/>
              </a:rPr>
              <a:t>this</a:t>
            </a:r>
            <a:r>
              <a:rPr sz="1800" spc="90" dirty="0">
                <a:latin typeface="Times New Roman"/>
                <a:cs typeface="Times New Roman"/>
              </a:rPr>
              <a:t> </a:t>
            </a:r>
            <a:r>
              <a:rPr sz="1800" spc="95" dirty="0">
                <a:latin typeface="Times New Roman"/>
                <a:cs typeface="Times New Roman"/>
              </a:rPr>
              <a:t>file,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spc="140" dirty="0">
                <a:latin typeface="Times New Roman"/>
                <a:cs typeface="Times New Roman"/>
              </a:rPr>
              <a:t>you</a:t>
            </a:r>
            <a:r>
              <a:rPr sz="1800" spc="100" dirty="0">
                <a:latin typeface="Times New Roman"/>
                <a:cs typeface="Times New Roman"/>
              </a:rPr>
              <a:t> </a:t>
            </a:r>
            <a:r>
              <a:rPr sz="1800" spc="140" dirty="0">
                <a:latin typeface="Times New Roman"/>
                <a:cs typeface="Times New Roman"/>
              </a:rPr>
              <a:t>might</a:t>
            </a:r>
            <a:r>
              <a:rPr sz="1800" spc="80" dirty="0">
                <a:latin typeface="Times New Roman"/>
                <a:cs typeface="Times New Roman"/>
              </a:rPr>
              <a:t> </a:t>
            </a:r>
            <a:r>
              <a:rPr sz="1800" spc="210" dirty="0">
                <a:latin typeface="Times New Roman"/>
                <a:cs typeface="Times New Roman"/>
              </a:rPr>
              <a:t>want</a:t>
            </a:r>
            <a:r>
              <a:rPr sz="1800" spc="90" dirty="0">
                <a:latin typeface="Times New Roman"/>
                <a:cs typeface="Times New Roman"/>
              </a:rPr>
              <a:t> </a:t>
            </a:r>
            <a:r>
              <a:rPr sz="1800" spc="204" dirty="0">
                <a:latin typeface="Times New Roman"/>
                <a:cs typeface="Times New Roman"/>
              </a:rPr>
              <a:t>to</a:t>
            </a:r>
            <a:r>
              <a:rPr sz="1800" spc="100" dirty="0">
                <a:latin typeface="Times New Roman"/>
                <a:cs typeface="Times New Roman"/>
              </a:rPr>
              <a:t> </a:t>
            </a:r>
            <a:r>
              <a:rPr sz="1800" spc="220" dirty="0">
                <a:latin typeface="Times New Roman"/>
                <a:cs typeface="Times New Roman"/>
              </a:rPr>
              <a:t>check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spc="190" dirty="0">
                <a:latin typeface="Times New Roman"/>
                <a:cs typeface="Times New Roman"/>
              </a:rPr>
              <a:t>out</a:t>
            </a:r>
            <a:r>
              <a:rPr sz="1800" spc="100" dirty="0">
                <a:latin typeface="Times New Roman"/>
                <a:cs typeface="Times New Roman"/>
              </a:rPr>
              <a:t> </a:t>
            </a:r>
            <a:r>
              <a:rPr sz="1800" spc="210" dirty="0">
                <a:latin typeface="Times New Roman"/>
                <a:cs typeface="Times New Roman"/>
              </a:rPr>
              <a:t>some</a:t>
            </a:r>
            <a:r>
              <a:rPr sz="1800" spc="90" dirty="0">
                <a:latin typeface="Times New Roman"/>
                <a:cs typeface="Times New Roman"/>
              </a:rPr>
              <a:t> </a:t>
            </a:r>
            <a:r>
              <a:rPr sz="1800" spc="165" dirty="0">
                <a:latin typeface="Times New Roman"/>
                <a:cs typeface="Times New Roman"/>
              </a:rPr>
              <a:t>of</a:t>
            </a:r>
            <a:r>
              <a:rPr sz="1800" spc="95" dirty="0">
                <a:latin typeface="Times New Roman"/>
                <a:cs typeface="Times New Roman"/>
              </a:rPr>
              <a:t> </a:t>
            </a:r>
            <a:r>
              <a:rPr sz="1800" spc="120" dirty="0">
                <a:latin typeface="Times New Roman"/>
                <a:cs typeface="Times New Roman"/>
              </a:rPr>
              <a:t>my</a:t>
            </a:r>
            <a:r>
              <a:rPr sz="1800" spc="90" dirty="0">
                <a:latin typeface="Times New Roman"/>
                <a:cs typeface="Times New Roman"/>
              </a:rPr>
              <a:t> </a:t>
            </a:r>
            <a:r>
              <a:rPr sz="1800" spc="225" dirty="0">
                <a:latin typeface="Times New Roman"/>
                <a:cs typeface="Times New Roman"/>
              </a:rPr>
              <a:t>other  </a:t>
            </a:r>
            <a:r>
              <a:rPr sz="1800" spc="215" dirty="0">
                <a:latin typeface="Times New Roman"/>
                <a:cs typeface="Times New Roman"/>
              </a:rPr>
              <a:t>products </a:t>
            </a:r>
            <a:r>
              <a:rPr sz="1800" spc="220" dirty="0">
                <a:latin typeface="Times New Roman"/>
                <a:cs typeface="Times New Roman"/>
              </a:rPr>
              <a:t>that </a:t>
            </a:r>
            <a:r>
              <a:rPr sz="1800" spc="240" dirty="0">
                <a:latin typeface="Times New Roman"/>
                <a:cs typeface="Times New Roman"/>
              </a:rPr>
              <a:t>teach </a:t>
            </a:r>
            <a:r>
              <a:rPr sz="1800" spc="145" dirty="0">
                <a:latin typeface="Times New Roman"/>
                <a:cs typeface="Times New Roman"/>
              </a:rPr>
              <a:t>social </a:t>
            </a:r>
            <a:r>
              <a:rPr sz="1800" spc="190" dirty="0">
                <a:latin typeface="Times New Roman"/>
                <a:cs typeface="Times New Roman"/>
              </a:rPr>
              <a:t>studies </a:t>
            </a:r>
            <a:r>
              <a:rPr sz="1800" spc="175" dirty="0">
                <a:latin typeface="Times New Roman"/>
                <a:cs typeface="Times New Roman"/>
              </a:rPr>
              <a:t>topics </a:t>
            </a:r>
            <a:r>
              <a:rPr sz="1800" spc="60" dirty="0">
                <a:latin typeface="Times New Roman"/>
                <a:cs typeface="Times New Roman"/>
              </a:rPr>
              <a:t>in </a:t>
            </a:r>
            <a:r>
              <a:rPr sz="1800" spc="200" dirty="0">
                <a:latin typeface="Times New Roman"/>
                <a:cs typeface="Times New Roman"/>
              </a:rPr>
              <a:t>creative, </a:t>
            </a:r>
            <a:r>
              <a:rPr sz="1800" spc="160" dirty="0">
                <a:latin typeface="Times New Roman"/>
                <a:cs typeface="Times New Roman"/>
              </a:rPr>
              <a:t>engaging,  </a:t>
            </a:r>
            <a:r>
              <a:rPr sz="1800" spc="185" dirty="0">
                <a:latin typeface="Times New Roman"/>
                <a:cs typeface="Times New Roman"/>
              </a:rPr>
              <a:t>and </a:t>
            </a:r>
            <a:r>
              <a:rPr sz="1800" spc="165" dirty="0">
                <a:latin typeface="Times New Roman"/>
                <a:cs typeface="Times New Roman"/>
              </a:rPr>
              <a:t>hands-on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185" dirty="0">
                <a:latin typeface="Times New Roman"/>
                <a:cs typeface="Times New Roman"/>
              </a:rPr>
              <a:t>ways.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0623" y="5376773"/>
            <a:ext cx="3116580" cy="702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70"/>
              </a:lnSpc>
              <a:spcBef>
                <a:spcPts val="105"/>
              </a:spcBef>
            </a:pPr>
            <a:r>
              <a:rPr sz="1750" spc="210" dirty="0">
                <a:latin typeface="Times New Roman"/>
                <a:cs typeface="Times New Roman"/>
              </a:rPr>
              <a:t>Best</a:t>
            </a:r>
            <a:r>
              <a:rPr sz="1750" spc="70" dirty="0">
                <a:latin typeface="Times New Roman"/>
                <a:cs typeface="Times New Roman"/>
              </a:rPr>
              <a:t> </a:t>
            </a:r>
            <a:r>
              <a:rPr sz="1750" spc="170" dirty="0">
                <a:latin typeface="Times New Roman"/>
                <a:cs typeface="Times New Roman"/>
              </a:rPr>
              <a:t>wishes,</a:t>
            </a: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ts val="3350"/>
              </a:lnSpc>
            </a:pPr>
            <a:r>
              <a:rPr sz="2900" i="1" spc="-254" dirty="0">
                <a:solidFill>
                  <a:srgbClr val="09B5AC"/>
                </a:solidFill>
                <a:latin typeface="Times New Roman"/>
                <a:cs typeface="Times New Roman"/>
              </a:rPr>
              <a:t>Ansley </a:t>
            </a:r>
            <a:r>
              <a:rPr sz="2900" i="1" spc="-200" dirty="0">
                <a:solidFill>
                  <a:srgbClr val="09B5AC"/>
                </a:solidFill>
                <a:latin typeface="Times New Roman"/>
                <a:cs typeface="Times New Roman"/>
              </a:rPr>
              <a:t>at </a:t>
            </a:r>
            <a:r>
              <a:rPr sz="2900" i="1" spc="-145" dirty="0">
                <a:solidFill>
                  <a:srgbClr val="09B5AC"/>
                </a:solidFill>
                <a:latin typeface="Times New Roman"/>
                <a:cs typeface="Times New Roman"/>
              </a:rPr>
              <a:t>Brain</a:t>
            </a:r>
            <a:r>
              <a:rPr sz="2900" i="1" spc="-215" dirty="0">
                <a:solidFill>
                  <a:srgbClr val="09B5AC"/>
                </a:solidFill>
                <a:latin typeface="Times New Roman"/>
                <a:cs typeface="Times New Roman"/>
              </a:rPr>
              <a:t> </a:t>
            </a:r>
            <a:r>
              <a:rPr sz="2900" i="1" spc="-254" dirty="0">
                <a:solidFill>
                  <a:srgbClr val="09B5AC"/>
                </a:solidFill>
                <a:latin typeface="Times New Roman"/>
                <a:cs typeface="Times New Roman"/>
              </a:rPr>
              <a:t>Wrinkles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28316" y="387095"/>
            <a:ext cx="3979163" cy="711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0541" y="408940"/>
            <a:ext cx="3891026" cy="6234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91584" y="5273040"/>
            <a:ext cx="1188719" cy="1165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84391" y="3038855"/>
            <a:ext cx="2493264" cy="30982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17564" y="3272028"/>
            <a:ext cx="1828799" cy="2433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98514" y="3252978"/>
            <a:ext cx="1866900" cy="2472055"/>
          </a:xfrm>
          <a:custGeom>
            <a:avLst/>
            <a:gdLst/>
            <a:ahLst/>
            <a:cxnLst/>
            <a:rect l="l" t="t" r="r" b="b"/>
            <a:pathLst>
              <a:path w="1866900" h="2472054">
                <a:moveTo>
                  <a:pt x="0" y="2471928"/>
                </a:moveTo>
                <a:lnTo>
                  <a:pt x="1866899" y="2471928"/>
                </a:lnTo>
                <a:lnTo>
                  <a:pt x="1866899" y="0"/>
                </a:lnTo>
                <a:lnTo>
                  <a:pt x="0" y="0"/>
                </a:lnTo>
                <a:lnTo>
                  <a:pt x="0" y="247192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38144" y="3038855"/>
            <a:ext cx="3093720" cy="24932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71315" y="3272028"/>
            <a:ext cx="2429256" cy="1828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52265" y="3252978"/>
            <a:ext cx="2467610" cy="1866900"/>
          </a:xfrm>
          <a:custGeom>
            <a:avLst/>
            <a:gdLst/>
            <a:ahLst/>
            <a:cxnLst/>
            <a:rect l="l" t="t" r="r" b="b"/>
            <a:pathLst>
              <a:path w="2467610" h="1866900">
                <a:moveTo>
                  <a:pt x="0" y="1866900"/>
                </a:moveTo>
                <a:lnTo>
                  <a:pt x="2467356" y="1866900"/>
                </a:lnTo>
                <a:lnTo>
                  <a:pt x="2467356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7512" y="3038855"/>
            <a:ext cx="3119628" cy="24932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0683" y="3272028"/>
            <a:ext cx="2455164" cy="18288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1633" y="3252978"/>
            <a:ext cx="2493645" cy="1866900"/>
          </a:xfrm>
          <a:custGeom>
            <a:avLst/>
            <a:gdLst/>
            <a:ahLst/>
            <a:cxnLst/>
            <a:rect l="l" t="t" r="r" b="b"/>
            <a:pathLst>
              <a:path w="2493645" h="1866900">
                <a:moveTo>
                  <a:pt x="0" y="1866900"/>
                </a:moveTo>
                <a:lnTo>
                  <a:pt x="2493264" y="1866900"/>
                </a:lnTo>
                <a:lnTo>
                  <a:pt x="2493264" y="0"/>
                </a:lnTo>
                <a:lnTo>
                  <a:pt x="0" y="0"/>
                </a:lnTo>
                <a:lnTo>
                  <a:pt x="0" y="18669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9268" y="103631"/>
            <a:ext cx="8720328" cy="6586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7576" y="262127"/>
            <a:ext cx="8364220" cy="6269990"/>
          </a:xfrm>
          <a:custGeom>
            <a:avLst/>
            <a:gdLst/>
            <a:ahLst/>
            <a:cxnLst/>
            <a:rect l="l" t="t" r="r" b="b"/>
            <a:pathLst>
              <a:path w="8364220" h="6269990">
                <a:moveTo>
                  <a:pt x="0" y="6269736"/>
                </a:moveTo>
                <a:lnTo>
                  <a:pt x="8363711" y="6269736"/>
                </a:lnTo>
                <a:lnTo>
                  <a:pt x="8363711" y="0"/>
                </a:lnTo>
                <a:lnTo>
                  <a:pt x="0" y="0"/>
                </a:lnTo>
                <a:lnTo>
                  <a:pt x="0" y="6269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7576" y="262127"/>
            <a:ext cx="8364220" cy="6269990"/>
          </a:xfrm>
          <a:custGeom>
            <a:avLst/>
            <a:gdLst/>
            <a:ahLst/>
            <a:cxnLst/>
            <a:rect l="l" t="t" r="r" b="b"/>
            <a:pathLst>
              <a:path w="8364220" h="6269990">
                <a:moveTo>
                  <a:pt x="0" y="6269736"/>
                </a:moveTo>
                <a:lnTo>
                  <a:pt x="8363711" y="6269736"/>
                </a:lnTo>
                <a:lnTo>
                  <a:pt x="8363711" y="0"/>
                </a:lnTo>
                <a:lnTo>
                  <a:pt x="0" y="0"/>
                </a:lnTo>
                <a:lnTo>
                  <a:pt x="0" y="6269736"/>
                </a:lnTo>
                <a:close/>
              </a:path>
            </a:pathLst>
          </a:custGeom>
          <a:ln w="579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5434" y="1084580"/>
            <a:ext cx="7973695" cy="4081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195" dirty="0">
                <a:latin typeface="Trebuchet MS"/>
                <a:cs typeface="Trebuchet MS"/>
              </a:rPr>
              <a:t>© </a:t>
            </a:r>
            <a:r>
              <a:rPr sz="1400" spc="114" dirty="0">
                <a:latin typeface="Times New Roman"/>
                <a:cs typeface="Times New Roman"/>
              </a:rPr>
              <a:t>Brain </a:t>
            </a:r>
            <a:r>
              <a:rPr sz="1400" spc="100" dirty="0">
                <a:latin typeface="Times New Roman"/>
                <a:cs typeface="Times New Roman"/>
              </a:rPr>
              <a:t>Wrinkles. </a:t>
            </a:r>
            <a:r>
              <a:rPr sz="1400" spc="90" dirty="0">
                <a:latin typeface="Times New Roman"/>
                <a:cs typeface="Times New Roman"/>
              </a:rPr>
              <a:t>Your </a:t>
            </a:r>
            <a:r>
              <a:rPr sz="1400" spc="120" dirty="0">
                <a:latin typeface="Times New Roman"/>
                <a:cs typeface="Times New Roman"/>
              </a:rPr>
              <a:t>download includes </a:t>
            </a:r>
            <a:r>
              <a:rPr sz="1400" spc="190" dirty="0">
                <a:latin typeface="Times New Roman"/>
                <a:cs typeface="Times New Roman"/>
              </a:rPr>
              <a:t>a </a:t>
            </a:r>
            <a:r>
              <a:rPr sz="1400" spc="85" dirty="0">
                <a:latin typeface="Times New Roman"/>
                <a:cs typeface="Times New Roman"/>
              </a:rPr>
              <a:t>limited </a:t>
            </a:r>
            <a:r>
              <a:rPr sz="1400" spc="180" dirty="0">
                <a:latin typeface="Times New Roman"/>
                <a:cs typeface="Times New Roman"/>
              </a:rPr>
              <a:t>use </a:t>
            </a:r>
            <a:r>
              <a:rPr sz="1400" spc="130" dirty="0">
                <a:latin typeface="Times New Roman"/>
                <a:cs typeface="Times New Roman"/>
              </a:rPr>
              <a:t>license </a:t>
            </a:r>
            <a:r>
              <a:rPr sz="1400" spc="155" dirty="0">
                <a:latin typeface="Times New Roman"/>
                <a:cs typeface="Times New Roman"/>
              </a:rPr>
              <a:t>from </a:t>
            </a:r>
            <a:r>
              <a:rPr sz="1400" spc="114" dirty="0">
                <a:latin typeface="Times New Roman"/>
                <a:cs typeface="Times New Roman"/>
              </a:rPr>
              <a:t>Brain </a:t>
            </a:r>
            <a:r>
              <a:rPr sz="1400" spc="100" dirty="0">
                <a:latin typeface="Times New Roman"/>
                <a:cs typeface="Times New Roman"/>
              </a:rPr>
              <a:t>Wrinkles. </a:t>
            </a:r>
            <a:r>
              <a:rPr sz="1400" spc="145" dirty="0">
                <a:latin typeface="Times New Roman"/>
                <a:cs typeface="Times New Roman"/>
              </a:rPr>
              <a:t>The  </a:t>
            </a:r>
            <a:r>
              <a:rPr sz="1400" spc="180" dirty="0">
                <a:latin typeface="Times New Roman"/>
                <a:cs typeface="Times New Roman"/>
              </a:rPr>
              <a:t>purchaser </a:t>
            </a:r>
            <a:r>
              <a:rPr sz="1400" spc="130" dirty="0">
                <a:latin typeface="Times New Roman"/>
                <a:cs typeface="Times New Roman"/>
              </a:rPr>
              <a:t>may </a:t>
            </a:r>
            <a:r>
              <a:rPr sz="1400" spc="180" dirty="0">
                <a:latin typeface="Times New Roman"/>
                <a:cs typeface="Times New Roman"/>
              </a:rPr>
              <a:t>use </a:t>
            </a:r>
            <a:r>
              <a:rPr sz="1400" spc="175" dirty="0">
                <a:latin typeface="Times New Roman"/>
                <a:cs typeface="Times New Roman"/>
              </a:rPr>
              <a:t>the </a:t>
            </a:r>
            <a:r>
              <a:rPr sz="1400" spc="195" dirty="0">
                <a:latin typeface="Times New Roman"/>
                <a:cs typeface="Times New Roman"/>
              </a:rPr>
              <a:t>resource </a:t>
            </a:r>
            <a:r>
              <a:rPr sz="1400" spc="165" dirty="0">
                <a:latin typeface="Times New Roman"/>
                <a:cs typeface="Times New Roman"/>
              </a:rPr>
              <a:t>for </a:t>
            </a:r>
            <a:r>
              <a:rPr sz="1400" spc="65" dirty="0">
                <a:solidFill>
                  <a:srgbClr val="2D75B6"/>
                </a:solidFill>
                <a:latin typeface="Arial"/>
                <a:cs typeface="Arial"/>
              </a:rPr>
              <a:t>personal </a:t>
            </a:r>
            <a:r>
              <a:rPr sz="1400" spc="80" dirty="0">
                <a:solidFill>
                  <a:srgbClr val="2D75B6"/>
                </a:solidFill>
                <a:latin typeface="Arial"/>
                <a:cs typeface="Arial"/>
              </a:rPr>
              <a:t>classroom </a:t>
            </a:r>
            <a:r>
              <a:rPr sz="1400" spc="55" dirty="0">
                <a:solidFill>
                  <a:srgbClr val="2D75B6"/>
                </a:solidFill>
                <a:latin typeface="Arial"/>
                <a:cs typeface="Arial"/>
              </a:rPr>
              <a:t>use </a:t>
            </a:r>
            <a:r>
              <a:rPr sz="1400" spc="70" dirty="0">
                <a:solidFill>
                  <a:srgbClr val="2D75B6"/>
                </a:solidFill>
                <a:latin typeface="Arial"/>
                <a:cs typeface="Arial"/>
              </a:rPr>
              <a:t>only</a:t>
            </a:r>
            <a:r>
              <a:rPr sz="1400" spc="70" dirty="0">
                <a:latin typeface="Times New Roman"/>
                <a:cs typeface="Times New Roman"/>
              </a:rPr>
              <a:t>. </a:t>
            </a:r>
            <a:r>
              <a:rPr sz="1400" spc="145" dirty="0">
                <a:latin typeface="Times New Roman"/>
                <a:cs typeface="Times New Roman"/>
              </a:rPr>
              <a:t>The </a:t>
            </a:r>
            <a:r>
              <a:rPr sz="1400" spc="130" dirty="0">
                <a:latin typeface="Times New Roman"/>
                <a:cs typeface="Times New Roman"/>
              </a:rPr>
              <a:t>license </a:t>
            </a:r>
            <a:r>
              <a:rPr sz="1400" spc="90" dirty="0">
                <a:latin typeface="Times New Roman"/>
                <a:cs typeface="Times New Roman"/>
              </a:rPr>
              <a:t>is </a:t>
            </a:r>
            <a:r>
              <a:rPr sz="1400" spc="145" dirty="0">
                <a:latin typeface="Times New Roman"/>
                <a:cs typeface="Times New Roman"/>
              </a:rPr>
              <a:t>not  </a:t>
            </a:r>
            <a:r>
              <a:rPr sz="1400" spc="165" dirty="0">
                <a:latin typeface="Times New Roman"/>
                <a:cs typeface="Times New Roman"/>
              </a:rPr>
              <a:t>transferable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60" dirty="0">
                <a:latin typeface="Times New Roman"/>
                <a:cs typeface="Times New Roman"/>
              </a:rPr>
              <a:t>to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170" dirty="0">
                <a:latin typeface="Times New Roman"/>
                <a:cs typeface="Times New Roman"/>
              </a:rPr>
              <a:t>another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160" dirty="0">
                <a:latin typeface="Times New Roman"/>
                <a:cs typeface="Times New Roman"/>
              </a:rPr>
              <a:t>person.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160" dirty="0">
                <a:latin typeface="Times New Roman"/>
                <a:cs typeface="Times New Roman"/>
              </a:rPr>
              <a:t>Other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195" dirty="0">
                <a:latin typeface="Times New Roman"/>
                <a:cs typeface="Times New Roman"/>
              </a:rPr>
              <a:t>teachers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110" dirty="0">
                <a:latin typeface="Times New Roman"/>
                <a:cs typeface="Times New Roman"/>
              </a:rPr>
              <a:t>should</a:t>
            </a:r>
            <a:r>
              <a:rPr sz="1400" spc="85" dirty="0">
                <a:latin typeface="Times New Roman"/>
                <a:cs typeface="Times New Roman"/>
              </a:rPr>
              <a:t> </a:t>
            </a:r>
            <a:r>
              <a:rPr sz="1400" spc="175" dirty="0">
                <a:latin typeface="Times New Roman"/>
                <a:cs typeface="Times New Roman"/>
              </a:rPr>
              <a:t>purchase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45" dirty="0">
                <a:latin typeface="Times New Roman"/>
                <a:cs typeface="Times New Roman"/>
              </a:rPr>
              <a:t>their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35" dirty="0">
                <a:latin typeface="Times New Roman"/>
                <a:cs typeface="Times New Roman"/>
              </a:rPr>
              <a:t>own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30" dirty="0">
                <a:latin typeface="Times New Roman"/>
                <a:cs typeface="Times New Roman"/>
              </a:rPr>
              <a:t>license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50" dirty="0">
                <a:latin typeface="Times New Roman"/>
                <a:cs typeface="Times New Roman"/>
              </a:rPr>
              <a:t>through  </a:t>
            </a:r>
            <a:r>
              <a:rPr sz="1400" spc="95" dirty="0">
                <a:latin typeface="Times New Roman"/>
                <a:cs typeface="Times New Roman"/>
              </a:rPr>
              <a:t>my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180" dirty="0">
                <a:latin typeface="Times New Roman"/>
                <a:cs typeface="Times New Roman"/>
              </a:rPr>
              <a:t>store.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100" dirty="0">
                <a:latin typeface="Times New Roman"/>
                <a:cs typeface="Times New Roman"/>
              </a:rPr>
              <a:t>This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95" dirty="0">
                <a:latin typeface="Times New Roman"/>
                <a:cs typeface="Times New Roman"/>
              </a:rPr>
              <a:t>resource</a:t>
            </a:r>
            <a:r>
              <a:rPr sz="1400" spc="60" dirty="0">
                <a:latin typeface="Times New Roman"/>
                <a:cs typeface="Times New Roman"/>
              </a:rPr>
              <a:t> </a:t>
            </a:r>
            <a:r>
              <a:rPr sz="1400" spc="90" dirty="0">
                <a:latin typeface="Times New Roman"/>
                <a:cs typeface="Times New Roman"/>
              </a:rPr>
              <a:t>is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u="sng" spc="100" dirty="0">
                <a:solidFill>
                  <a:srgbClr val="2D75B6"/>
                </a:solidFill>
                <a:uFill>
                  <a:solidFill>
                    <a:srgbClr val="2D75B6"/>
                  </a:solidFill>
                </a:uFill>
                <a:latin typeface="Arial"/>
                <a:cs typeface="Arial"/>
              </a:rPr>
              <a:t>not</a:t>
            </a:r>
            <a:r>
              <a:rPr sz="1400" spc="4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1400" spc="160" dirty="0">
                <a:latin typeface="Times New Roman"/>
                <a:cs typeface="Times New Roman"/>
              </a:rPr>
              <a:t>to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185" dirty="0">
                <a:latin typeface="Times New Roman"/>
                <a:cs typeface="Times New Roman"/>
              </a:rPr>
              <a:t>be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35" dirty="0">
                <a:latin typeface="Times New Roman"/>
                <a:cs typeface="Times New Roman"/>
              </a:rPr>
              <a:t>used:</a:t>
            </a:r>
            <a:endParaRPr sz="1400">
              <a:latin typeface="Times New Roman"/>
              <a:cs typeface="Times New Roman"/>
            </a:endParaRPr>
          </a:p>
          <a:p>
            <a:pPr marL="169545" marR="379730" indent="-156845">
              <a:lnSpc>
                <a:spcPct val="100000"/>
              </a:lnSpc>
              <a:buFont typeface="Arial"/>
              <a:buChar char="•"/>
              <a:tabLst>
                <a:tab pos="170180" algn="l"/>
              </a:tabLst>
            </a:pPr>
            <a:r>
              <a:rPr sz="1400" spc="70" dirty="0">
                <a:latin typeface="Times New Roman"/>
                <a:cs typeface="Times New Roman"/>
              </a:rPr>
              <a:t>By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50" dirty="0">
                <a:latin typeface="Times New Roman"/>
                <a:cs typeface="Times New Roman"/>
              </a:rPr>
              <a:t>an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55" dirty="0">
                <a:latin typeface="Times New Roman"/>
                <a:cs typeface="Times New Roman"/>
              </a:rPr>
              <a:t>entire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180" dirty="0">
                <a:latin typeface="Times New Roman"/>
                <a:cs typeface="Times New Roman"/>
              </a:rPr>
              <a:t>grade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85" dirty="0">
                <a:latin typeface="Times New Roman"/>
                <a:cs typeface="Times New Roman"/>
              </a:rPr>
              <a:t>level,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20" dirty="0">
                <a:latin typeface="Times New Roman"/>
                <a:cs typeface="Times New Roman"/>
              </a:rPr>
              <a:t>school,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80" dirty="0">
                <a:latin typeface="Times New Roman"/>
                <a:cs typeface="Times New Roman"/>
              </a:rPr>
              <a:t>or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40" dirty="0">
                <a:latin typeface="Times New Roman"/>
                <a:cs typeface="Times New Roman"/>
              </a:rPr>
              <a:t>district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130" dirty="0">
                <a:latin typeface="Times New Roman"/>
                <a:cs typeface="Times New Roman"/>
              </a:rPr>
              <a:t>without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40" dirty="0">
                <a:latin typeface="Times New Roman"/>
                <a:cs typeface="Times New Roman"/>
              </a:rPr>
              <a:t>purchasing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170" dirty="0">
                <a:latin typeface="Times New Roman"/>
                <a:cs typeface="Times New Roman"/>
              </a:rPr>
              <a:t>the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70" dirty="0">
                <a:latin typeface="Times New Roman"/>
                <a:cs typeface="Times New Roman"/>
              </a:rPr>
              <a:t>proper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160" dirty="0">
                <a:latin typeface="Times New Roman"/>
                <a:cs typeface="Times New Roman"/>
              </a:rPr>
              <a:t>number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130" dirty="0">
                <a:latin typeface="Times New Roman"/>
                <a:cs typeface="Times New Roman"/>
              </a:rPr>
              <a:t>of  </a:t>
            </a:r>
            <a:r>
              <a:rPr sz="1400" spc="135" dirty="0">
                <a:latin typeface="Times New Roman"/>
                <a:cs typeface="Times New Roman"/>
              </a:rPr>
              <a:t>licenses.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50" dirty="0">
                <a:latin typeface="Times New Roman"/>
                <a:cs typeface="Times New Roman"/>
              </a:rPr>
              <a:t>For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30" dirty="0">
                <a:latin typeface="Times New Roman"/>
                <a:cs typeface="Times New Roman"/>
              </a:rPr>
              <a:t>school/district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135" dirty="0">
                <a:latin typeface="Times New Roman"/>
                <a:cs typeface="Times New Roman"/>
              </a:rPr>
              <a:t>licenses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90" dirty="0">
                <a:latin typeface="Times New Roman"/>
                <a:cs typeface="Times New Roman"/>
              </a:rPr>
              <a:t>at</a:t>
            </a:r>
            <a:r>
              <a:rPr sz="1400" spc="60" dirty="0">
                <a:latin typeface="Times New Roman"/>
                <a:cs typeface="Times New Roman"/>
              </a:rPr>
              <a:t> </a:t>
            </a:r>
            <a:r>
              <a:rPr sz="1400" spc="190" dirty="0">
                <a:latin typeface="Times New Roman"/>
                <a:cs typeface="Times New Roman"/>
              </a:rPr>
              <a:t>a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30" dirty="0">
                <a:latin typeface="Times New Roman"/>
                <a:cs typeface="Times New Roman"/>
              </a:rPr>
              <a:t>discount,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150" dirty="0">
                <a:latin typeface="Times New Roman"/>
                <a:cs typeface="Times New Roman"/>
              </a:rPr>
              <a:t>please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80" dirty="0">
                <a:latin typeface="Times New Roman"/>
                <a:cs typeface="Times New Roman"/>
              </a:rPr>
              <a:t>contact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145" dirty="0">
                <a:latin typeface="Times New Roman"/>
                <a:cs typeface="Times New Roman"/>
              </a:rPr>
              <a:t>me.</a:t>
            </a:r>
            <a:endParaRPr sz="1400">
              <a:latin typeface="Times New Roman"/>
              <a:cs typeface="Times New Roman"/>
            </a:endParaRPr>
          </a:p>
          <a:p>
            <a:pPr marL="169545" indent="-156845">
              <a:lnSpc>
                <a:spcPct val="100000"/>
              </a:lnSpc>
              <a:buFont typeface="Arial"/>
              <a:buChar char="•"/>
              <a:tabLst>
                <a:tab pos="170180" algn="l"/>
              </a:tabLst>
            </a:pPr>
            <a:r>
              <a:rPr sz="1400" spc="110" dirty="0">
                <a:latin typeface="Times New Roman"/>
                <a:cs typeface="Times New Roman"/>
              </a:rPr>
              <a:t>As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180" dirty="0">
                <a:latin typeface="Times New Roman"/>
                <a:cs typeface="Times New Roman"/>
              </a:rPr>
              <a:t>part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130" dirty="0">
                <a:latin typeface="Times New Roman"/>
                <a:cs typeface="Times New Roman"/>
              </a:rPr>
              <a:t>of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90" dirty="0">
                <a:latin typeface="Times New Roman"/>
                <a:cs typeface="Times New Roman"/>
              </a:rPr>
              <a:t>a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65" dirty="0">
                <a:latin typeface="Times New Roman"/>
                <a:cs typeface="Times New Roman"/>
              </a:rPr>
              <a:t>product</a:t>
            </a:r>
            <a:r>
              <a:rPr sz="1400" spc="30" dirty="0">
                <a:latin typeface="Times New Roman"/>
                <a:cs typeface="Times New Roman"/>
              </a:rPr>
              <a:t> </a:t>
            </a:r>
            <a:r>
              <a:rPr sz="1400" spc="114" dirty="0">
                <a:latin typeface="Times New Roman"/>
                <a:cs typeface="Times New Roman"/>
              </a:rPr>
              <a:t>listed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65" dirty="0">
                <a:latin typeface="Times New Roman"/>
                <a:cs typeface="Times New Roman"/>
              </a:rPr>
              <a:t>for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40" dirty="0">
                <a:latin typeface="Times New Roman"/>
                <a:cs typeface="Times New Roman"/>
              </a:rPr>
              <a:t>sale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80" dirty="0">
                <a:latin typeface="Times New Roman"/>
                <a:cs typeface="Times New Roman"/>
              </a:rPr>
              <a:t>or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65" dirty="0">
                <a:latin typeface="Times New Roman"/>
                <a:cs typeface="Times New Roman"/>
              </a:rPr>
              <a:t>for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200" dirty="0">
                <a:latin typeface="Times New Roman"/>
                <a:cs typeface="Times New Roman"/>
              </a:rPr>
              <a:t>free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114" dirty="0">
                <a:latin typeface="Times New Roman"/>
                <a:cs typeface="Times New Roman"/>
              </a:rPr>
              <a:t>by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170" dirty="0">
                <a:latin typeface="Times New Roman"/>
                <a:cs typeface="Times New Roman"/>
              </a:rPr>
              <a:t>another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75" dirty="0">
                <a:latin typeface="Times New Roman"/>
                <a:cs typeface="Times New Roman"/>
              </a:rPr>
              <a:t>individual.</a:t>
            </a:r>
            <a:endParaRPr sz="1400">
              <a:latin typeface="Times New Roman"/>
              <a:cs typeface="Times New Roman"/>
            </a:endParaRPr>
          </a:p>
          <a:p>
            <a:pPr marL="169545" indent="-15684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70180" algn="l"/>
              </a:tabLst>
            </a:pPr>
            <a:r>
              <a:rPr sz="1400" spc="90" dirty="0">
                <a:latin typeface="Times New Roman"/>
                <a:cs typeface="Times New Roman"/>
              </a:rPr>
              <a:t>On </a:t>
            </a:r>
            <a:r>
              <a:rPr sz="1400" spc="180" dirty="0">
                <a:latin typeface="Times New Roman"/>
                <a:cs typeface="Times New Roman"/>
              </a:rPr>
              <a:t>shared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175" dirty="0">
                <a:latin typeface="Times New Roman"/>
                <a:cs typeface="Times New Roman"/>
              </a:rPr>
              <a:t>databases.</a:t>
            </a:r>
            <a:endParaRPr sz="1400">
              <a:latin typeface="Times New Roman"/>
              <a:cs typeface="Times New Roman"/>
            </a:endParaRPr>
          </a:p>
          <a:p>
            <a:pPr marL="169545" indent="-156845">
              <a:lnSpc>
                <a:spcPct val="100000"/>
              </a:lnSpc>
              <a:buFont typeface="Arial"/>
              <a:buChar char="•"/>
              <a:tabLst>
                <a:tab pos="170180" algn="l"/>
              </a:tabLst>
            </a:pPr>
            <a:r>
              <a:rPr sz="1400" spc="75" dirty="0">
                <a:latin typeface="Times New Roman"/>
                <a:cs typeface="Times New Roman"/>
              </a:rPr>
              <a:t>Online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45" dirty="0">
                <a:latin typeface="Times New Roman"/>
                <a:cs typeface="Times New Roman"/>
              </a:rPr>
              <a:t>in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25" dirty="0">
                <a:latin typeface="Times New Roman"/>
                <a:cs typeface="Times New Roman"/>
              </a:rPr>
              <a:t>any</a:t>
            </a:r>
            <a:r>
              <a:rPr sz="1400" spc="60" dirty="0">
                <a:latin typeface="Times New Roman"/>
                <a:cs typeface="Times New Roman"/>
              </a:rPr>
              <a:t> </a:t>
            </a:r>
            <a:r>
              <a:rPr sz="1400" spc="140" dirty="0">
                <a:latin typeface="Times New Roman"/>
                <a:cs typeface="Times New Roman"/>
              </a:rPr>
              <a:t>way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75" dirty="0">
                <a:latin typeface="Times New Roman"/>
                <a:cs typeface="Times New Roman"/>
              </a:rPr>
              <a:t>other</a:t>
            </a:r>
            <a:r>
              <a:rPr sz="1400" spc="60" dirty="0">
                <a:latin typeface="Times New Roman"/>
                <a:cs typeface="Times New Roman"/>
              </a:rPr>
              <a:t> </a:t>
            </a:r>
            <a:r>
              <a:rPr sz="1400" spc="150" dirty="0">
                <a:latin typeface="Times New Roman"/>
                <a:cs typeface="Times New Roman"/>
              </a:rPr>
              <a:t>than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20" dirty="0">
                <a:latin typeface="Times New Roman"/>
                <a:cs typeface="Times New Roman"/>
              </a:rPr>
              <a:t>on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170" dirty="0">
                <a:latin typeface="Times New Roman"/>
                <a:cs typeface="Times New Roman"/>
              </a:rPr>
              <a:t>password-protected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160" dirty="0">
                <a:latin typeface="Times New Roman"/>
                <a:cs typeface="Times New Roman"/>
              </a:rPr>
              <a:t>website</a:t>
            </a:r>
            <a:r>
              <a:rPr sz="1400" spc="60" dirty="0">
                <a:latin typeface="Times New Roman"/>
                <a:cs typeface="Times New Roman"/>
              </a:rPr>
              <a:t> </a:t>
            </a:r>
            <a:r>
              <a:rPr sz="1400" spc="165" dirty="0">
                <a:latin typeface="Times New Roman"/>
                <a:cs typeface="Times New Roman"/>
              </a:rPr>
              <a:t>for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165" dirty="0">
                <a:latin typeface="Times New Roman"/>
                <a:cs typeface="Times New Roman"/>
              </a:rPr>
              <a:t>student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180" dirty="0">
                <a:latin typeface="Times New Roman"/>
                <a:cs typeface="Times New Roman"/>
              </a:rPr>
              <a:t>use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75" dirty="0">
                <a:latin typeface="Times New Roman"/>
                <a:cs typeface="Times New Roman"/>
              </a:rPr>
              <a:t>only.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33655">
              <a:lnSpc>
                <a:spcPct val="100000"/>
              </a:lnSpc>
              <a:spcBef>
                <a:spcPts val="5"/>
              </a:spcBef>
            </a:pPr>
            <a:r>
              <a:rPr sz="1400" spc="195" dirty="0">
                <a:latin typeface="Trebuchet MS"/>
                <a:cs typeface="Trebuchet MS"/>
              </a:rPr>
              <a:t>© </a:t>
            </a:r>
            <a:r>
              <a:rPr sz="1400" spc="114" dirty="0">
                <a:latin typeface="Times New Roman"/>
                <a:cs typeface="Times New Roman"/>
              </a:rPr>
              <a:t>Copyright Brain </a:t>
            </a:r>
            <a:r>
              <a:rPr sz="1400" spc="100" dirty="0">
                <a:latin typeface="Times New Roman"/>
                <a:cs typeface="Times New Roman"/>
              </a:rPr>
              <a:t>Wrinkles. </a:t>
            </a:r>
            <a:r>
              <a:rPr sz="1400" spc="-20" dirty="0">
                <a:latin typeface="Times New Roman"/>
                <a:cs typeface="Times New Roman"/>
              </a:rPr>
              <a:t>All </a:t>
            </a:r>
            <a:r>
              <a:rPr sz="1400" spc="140" dirty="0">
                <a:latin typeface="Times New Roman"/>
                <a:cs typeface="Times New Roman"/>
              </a:rPr>
              <a:t>rights </a:t>
            </a:r>
            <a:r>
              <a:rPr sz="1400" spc="180" dirty="0">
                <a:latin typeface="Times New Roman"/>
                <a:cs typeface="Times New Roman"/>
              </a:rPr>
              <a:t>reserved. </a:t>
            </a:r>
            <a:r>
              <a:rPr sz="1400" spc="130" dirty="0">
                <a:latin typeface="Times New Roman"/>
                <a:cs typeface="Times New Roman"/>
              </a:rPr>
              <a:t>Permission </a:t>
            </a:r>
            <a:r>
              <a:rPr sz="1400" spc="90" dirty="0">
                <a:latin typeface="Times New Roman"/>
                <a:cs typeface="Times New Roman"/>
              </a:rPr>
              <a:t>is </a:t>
            </a:r>
            <a:r>
              <a:rPr sz="1400" spc="170" dirty="0">
                <a:latin typeface="Times New Roman"/>
                <a:cs typeface="Times New Roman"/>
              </a:rPr>
              <a:t>granted </a:t>
            </a:r>
            <a:r>
              <a:rPr sz="1400" spc="160" dirty="0">
                <a:latin typeface="Times New Roman"/>
                <a:cs typeface="Times New Roman"/>
              </a:rPr>
              <a:t>to </a:t>
            </a:r>
            <a:r>
              <a:rPr sz="1400" spc="135" dirty="0">
                <a:latin typeface="Times New Roman"/>
                <a:cs typeface="Times New Roman"/>
              </a:rPr>
              <a:t>copy </a:t>
            </a:r>
            <a:r>
              <a:rPr sz="1400" spc="170" dirty="0">
                <a:latin typeface="Times New Roman"/>
                <a:cs typeface="Times New Roman"/>
              </a:rPr>
              <a:t>pages  </a:t>
            </a:r>
            <a:r>
              <a:rPr sz="1400" spc="100" dirty="0">
                <a:latin typeface="Times New Roman"/>
                <a:cs typeface="Times New Roman"/>
              </a:rPr>
              <a:t>specifically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40" dirty="0">
                <a:latin typeface="Times New Roman"/>
                <a:cs typeface="Times New Roman"/>
              </a:rPr>
              <a:t>designed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65" dirty="0">
                <a:latin typeface="Times New Roman"/>
                <a:cs typeface="Times New Roman"/>
              </a:rPr>
              <a:t>for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165" dirty="0">
                <a:latin typeface="Times New Roman"/>
                <a:cs typeface="Times New Roman"/>
              </a:rPr>
              <a:t>student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180" dirty="0">
                <a:latin typeface="Times New Roman"/>
                <a:cs typeface="Times New Roman"/>
              </a:rPr>
              <a:t>or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95" dirty="0">
                <a:latin typeface="Times New Roman"/>
                <a:cs typeface="Times New Roman"/>
              </a:rPr>
              <a:t>teacher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180" dirty="0">
                <a:latin typeface="Times New Roman"/>
                <a:cs typeface="Times New Roman"/>
              </a:rPr>
              <a:t>use</a:t>
            </a:r>
            <a:r>
              <a:rPr sz="1400" spc="90" dirty="0">
                <a:latin typeface="Times New Roman"/>
                <a:cs typeface="Times New Roman"/>
              </a:rPr>
              <a:t> </a:t>
            </a:r>
            <a:r>
              <a:rPr sz="1400" spc="114" dirty="0">
                <a:latin typeface="Times New Roman"/>
                <a:cs typeface="Times New Roman"/>
              </a:rPr>
              <a:t>by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70" dirty="0">
                <a:latin typeface="Times New Roman"/>
                <a:cs typeface="Times New Roman"/>
              </a:rPr>
              <a:t>the</a:t>
            </a:r>
            <a:r>
              <a:rPr sz="1400" spc="90" dirty="0">
                <a:latin typeface="Times New Roman"/>
                <a:cs typeface="Times New Roman"/>
              </a:rPr>
              <a:t> </a:t>
            </a:r>
            <a:r>
              <a:rPr sz="1400" spc="75" dirty="0">
                <a:latin typeface="Arial"/>
                <a:cs typeface="Arial"/>
              </a:rPr>
              <a:t>original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95" dirty="0">
                <a:latin typeface="Arial"/>
                <a:cs typeface="Arial"/>
              </a:rPr>
              <a:t>purchaser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180" dirty="0">
                <a:latin typeface="Times New Roman"/>
                <a:cs typeface="Times New Roman"/>
              </a:rPr>
              <a:t>or</a:t>
            </a:r>
            <a:r>
              <a:rPr sz="1400" spc="60" dirty="0">
                <a:latin typeface="Times New Roman"/>
                <a:cs typeface="Times New Roman"/>
              </a:rPr>
              <a:t> </a:t>
            </a:r>
            <a:r>
              <a:rPr sz="1400" spc="135" dirty="0">
                <a:latin typeface="Times New Roman"/>
                <a:cs typeface="Times New Roman"/>
              </a:rPr>
              <a:t>licensee.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45" dirty="0">
                <a:latin typeface="Times New Roman"/>
                <a:cs typeface="Times New Roman"/>
              </a:rPr>
              <a:t>The  </a:t>
            </a:r>
            <a:r>
              <a:rPr sz="1400" spc="150" dirty="0">
                <a:latin typeface="Times New Roman"/>
                <a:cs typeface="Times New Roman"/>
              </a:rPr>
              <a:t>reproduction </a:t>
            </a:r>
            <a:r>
              <a:rPr sz="1400" spc="130" dirty="0">
                <a:latin typeface="Times New Roman"/>
                <a:cs typeface="Times New Roman"/>
              </a:rPr>
              <a:t>of </a:t>
            </a:r>
            <a:r>
              <a:rPr sz="1400" spc="125" dirty="0">
                <a:latin typeface="Times New Roman"/>
                <a:cs typeface="Times New Roman"/>
              </a:rPr>
              <a:t>any </a:t>
            </a:r>
            <a:r>
              <a:rPr sz="1400" spc="175" dirty="0">
                <a:latin typeface="Times New Roman"/>
                <a:cs typeface="Times New Roman"/>
              </a:rPr>
              <a:t>other </a:t>
            </a:r>
            <a:r>
              <a:rPr sz="1400" spc="180" dirty="0">
                <a:latin typeface="Times New Roman"/>
                <a:cs typeface="Times New Roman"/>
              </a:rPr>
              <a:t>part </a:t>
            </a:r>
            <a:r>
              <a:rPr sz="1400" spc="130" dirty="0">
                <a:latin typeface="Times New Roman"/>
                <a:cs typeface="Times New Roman"/>
              </a:rPr>
              <a:t>of </a:t>
            </a:r>
            <a:r>
              <a:rPr sz="1400" spc="125" dirty="0">
                <a:latin typeface="Times New Roman"/>
                <a:cs typeface="Times New Roman"/>
              </a:rPr>
              <a:t>this </a:t>
            </a:r>
            <a:r>
              <a:rPr sz="1400" spc="165" dirty="0">
                <a:latin typeface="Times New Roman"/>
                <a:cs typeface="Times New Roman"/>
              </a:rPr>
              <a:t>product </a:t>
            </a:r>
            <a:r>
              <a:rPr sz="1400" spc="90" dirty="0">
                <a:latin typeface="Times New Roman"/>
                <a:cs typeface="Times New Roman"/>
              </a:rPr>
              <a:t>is </a:t>
            </a:r>
            <a:r>
              <a:rPr sz="1400" spc="130" dirty="0">
                <a:latin typeface="Times New Roman"/>
                <a:cs typeface="Times New Roman"/>
              </a:rPr>
              <a:t>strictly </a:t>
            </a:r>
            <a:r>
              <a:rPr sz="1400" spc="125" dirty="0">
                <a:latin typeface="Times New Roman"/>
                <a:cs typeface="Times New Roman"/>
              </a:rPr>
              <a:t>prohibited. </a:t>
            </a:r>
            <a:r>
              <a:rPr sz="1400" spc="90" dirty="0">
                <a:latin typeface="Times New Roman"/>
                <a:cs typeface="Times New Roman"/>
              </a:rPr>
              <a:t>Copying </a:t>
            </a:r>
            <a:r>
              <a:rPr sz="1400" spc="125" dirty="0">
                <a:latin typeface="Times New Roman"/>
                <a:cs typeface="Times New Roman"/>
              </a:rPr>
              <a:t>any </a:t>
            </a:r>
            <a:r>
              <a:rPr sz="1400" spc="180" dirty="0">
                <a:latin typeface="Times New Roman"/>
                <a:cs typeface="Times New Roman"/>
              </a:rPr>
              <a:t>part </a:t>
            </a:r>
            <a:r>
              <a:rPr sz="1400" spc="130" dirty="0">
                <a:latin typeface="Times New Roman"/>
                <a:cs typeface="Times New Roman"/>
              </a:rPr>
              <a:t>of  </a:t>
            </a:r>
            <a:r>
              <a:rPr sz="1400" spc="120" dirty="0">
                <a:latin typeface="Times New Roman"/>
                <a:cs typeface="Times New Roman"/>
              </a:rPr>
              <a:t>this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65" dirty="0">
                <a:latin typeface="Times New Roman"/>
                <a:cs typeface="Times New Roman"/>
              </a:rPr>
              <a:t>product</a:t>
            </a:r>
            <a:r>
              <a:rPr sz="1400" spc="40" dirty="0">
                <a:latin typeface="Times New Roman"/>
                <a:cs typeface="Times New Roman"/>
              </a:rPr>
              <a:t> </a:t>
            </a:r>
            <a:r>
              <a:rPr sz="1400" spc="145" dirty="0">
                <a:latin typeface="Times New Roman"/>
                <a:cs typeface="Times New Roman"/>
              </a:rPr>
              <a:t>and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00" dirty="0">
                <a:latin typeface="Times New Roman"/>
                <a:cs typeface="Times New Roman"/>
              </a:rPr>
              <a:t>placing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85" dirty="0">
                <a:latin typeface="Times New Roman"/>
                <a:cs typeface="Times New Roman"/>
              </a:rPr>
              <a:t>it</a:t>
            </a:r>
            <a:r>
              <a:rPr sz="1400" spc="80" dirty="0">
                <a:latin typeface="Times New Roman"/>
                <a:cs typeface="Times New Roman"/>
              </a:rPr>
              <a:t> </a:t>
            </a:r>
            <a:r>
              <a:rPr sz="1400" spc="120" dirty="0">
                <a:latin typeface="Times New Roman"/>
                <a:cs typeface="Times New Roman"/>
              </a:rPr>
              <a:t>on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70" dirty="0">
                <a:latin typeface="Times New Roman"/>
                <a:cs typeface="Times New Roman"/>
              </a:rPr>
              <a:t>the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45" dirty="0">
                <a:latin typeface="Times New Roman"/>
                <a:cs typeface="Times New Roman"/>
              </a:rPr>
              <a:t>Internet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spc="45" dirty="0">
                <a:latin typeface="Times New Roman"/>
                <a:cs typeface="Times New Roman"/>
              </a:rPr>
              <a:t>in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125" dirty="0">
                <a:latin typeface="Times New Roman"/>
                <a:cs typeface="Times New Roman"/>
              </a:rPr>
              <a:t>any</a:t>
            </a:r>
            <a:r>
              <a:rPr sz="1400" spc="65" dirty="0">
                <a:latin typeface="Times New Roman"/>
                <a:cs typeface="Times New Roman"/>
              </a:rPr>
              <a:t> </a:t>
            </a:r>
            <a:r>
              <a:rPr sz="1400" spc="155" dirty="0">
                <a:latin typeface="Times New Roman"/>
                <a:cs typeface="Times New Roman"/>
              </a:rPr>
              <a:t>form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40" dirty="0">
                <a:latin typeface="Times New Roman"/>
                <a:cs typeface="Times New Roman"/>
              </a:rPr>
              <a:t>(even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190" dirty="0">
                <a:latin typeface="Times New Roman"/>
                <a:cs typeface="Times New Roman"/>
              </a:rPr>
              <a:t>a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145" dirty="0">
                <a:latin typeface="Times New Roman"/>
                <a:cs typeface="Times New Roman"/>
              </a:rPr>
              <a:t>personal/classroom</a:t>
            </a:r>
            <a:r>
              <a:rPr sz="1400" spc="50" dirty="0">
                <a:latin typeface="Times New Roman"/>
                <a:cs typeface="Times New Roman"/>
              </a:rPr>
              <a:t> </a:t>
            </a:r>
            <a:r>
              <a:rPr sz="1400" spc="135" dirty="0">
                <a:latin typeface="Times New Roman"/>
                <a:cs typeface="Times New Roman"/>
              </a:rPr>
              <a:t>website)  </a:t>
            </a:r>
            <a:r>
              <a:rPr sz="1400" spc="90" dirty="0">
                <a:latin typeface="Times New Roman"/>
                <a:cs typeface="Times New Roman"/>
              </a:rPr>
              <a:t>is </a:t>
            </a:r>
            <a:r>
              <a:rPr sz="1400" spc="130" dirty="0">
                <a:latin typeface="Times New Roman"/>
                <a:cs typeface="Times New Roman"/>
              </a:rPr>
              <a:t>strictly </a:t>
            </a:r>
            <a:r>
              <a:rPr sz="1400" spc="135" dirty="0">
                <a:latin typeface="Times New Roman"/>
                <a:cs typeface="Times New Roman"/>
              </a:rPr>
              <a:t>forbidden. </a:t>
            </a:r>
            <a:r>
              <a:rPr sz="1400" spc="75" dirty="0">
                <a:latin typeface="Times New Roman"/>
                <a:cs typeface="Times New Roman"/>
              </a:rPr>
              <a:t>Doing </a:t>
            </a:r>
            <a:r>
              <a:rPr sz="1400" spc="165" dirty="0">
                <a:latin typeface="Times New Roman"/>
                <a:cs typeface="Times New Roman"/>
              </a:rPr>
              <a:t>so makes </a:t>
            </a:r>
            <a:r>
              <a:rPr sz="1400" spc="85" dirty="0">
                <a:latin typeface="Times New Roman"/>
                <a:cs typeface="Times New Roman"/>
              </a:rPr>
              <a:t>it </a:t>
            </a:r>
            <a:r>
              <a:rPr sz="1400" spc="114" dirty="0">
                <a:latin typeface="Times New Roman"/>
                <a:cs typeface="Times New Roman"/>
              </a:rPr>
              <a:t>possible </a:t>
            </a:r>
            <a:r>
              <a:rPr sz="1400" spc="165" dirty="0">
                <a:latin typeface="Times New Roman"/>
                <a:cs typeface="Times New Roman"/>
              </a:rPr>
              <a:t>for </a:t>
            </a:r>
            <a:r>
              <a:rPr sz="1400" spc="150" dirty="0">
                <a:latin typeface="Times New Roman"/>
                <a:cs typeface="Times New Roman"/>
              </a:rPr>
              <a:t>an </a:t>
            </a:r>
            <a:r>
              <a:rPr sz="1400" spc="145" dirty="0">
                <a:latin typeface="Times New Roman"/>
                <a:cs typeface="Times New Roman"/>
              </a:rPr>
              <a:t>Internet </a:t>
            </a:r>
            <a:r>
              <a:rPr sz="1400" spc="195" dirty="0">
                <a:latin typeface="Times New Roman"/>
                <a:cs typeface="Times New Roman"/>
              </a:rPr>
              <a:t>search </a:t>
            </a:r>
            <a:r>
              <a:rPr sz="1400" spc="160" dirty="0">
                <a:latin typeface="Times New Roman"/>
                <a:cs typeface="Times New Roman"/>
              </a:rPr>
              <a:t>to </a:t>
            </a:r>
            <a:r>
              <a:rPr sz="1400" spc="155" dirty="0">
                <a:latin typeface="Times New Roman"/>
                <a:cs typeface="Times New Roman"/>
              </a:rPr>
              <a:t>make </a:t>
            </a:r>
            <a:r>
              <a:rPr sz="1400" spc="175" dirty="0">
                <a:latin typeface="Times New Roman"/>
                <a:cs typeface="Times New Roman"/>
              </a:rPr>
              <a:t>the  </a:t>
            </a:r>
            <a:r>
              <a:rPr sz="1400" spc="155" dirty="0">
                <a:latin typeface="Times New Roman"/>
                <a:cs typeface="Times New Roman"/>
              </a:rPr>
              <a:t>document </a:t>
            </a:r>
            <a:r>
              <a:rPr sz="1400" spc="100" dirty="0">
                <a:latin typeface="Times New Roman"/>
                <a:cs typeface="Times New Roman"/>
              </a:rPr>
              <a:t>available </a:t>
            </a:r>
            <a:r>
              <a:rPr sz="1400" spc="120" dirty="0">
                <a:latin typeface="Times New Roman"/>
                <a:cs typeface="Times New Roman"/>
              </a:rPr>
              <a:t>on </a:t>
            </a:r>
            <a:r>
              <a:rPr sz="1400" spc="170" dirty="0">
                <a:latin typeface="Times New Roman"/>
                <a:cs typeface="Times New Roman"/>
              </a:rPr>
              <a:t>the </a:t>
            </a:r>
            <a:r>
              <a:rPr sz="1400" spc="140" dirty="0">
                <a:latin typeface="Times New Roman"/>
                <a:cs typeface="Times New Roman"/>
              </a:rPr>
              <a:t>Internet, </a:t>
            </a:r>
            <a:r>
              <a:rPr sz="1400" spc="195" dirty="0">
                <a:latin typeface="Times New Roman"/>
                <a:cs typeface="Times New Roman"/>
              </a:rPr>
              <a:t>free </a:t>
            </a:r>
            <a:r>
              <a:rPr sz="1400" spc="135" dirty="0">
                <a:latin typeface="Times New Roman"/>
                <a:cs typeface="Times New Roman"/>
              </a:rPr>
              <a:t>of </a:t>
            </a:r>
            <a:r>
              <a:rPr sz="1400" spc="170" dirty="0">
                <a:latin typeface="Times New Roman"/>
                <a:cs typeface="Times New Roman"/>
              </a:rPr>
              <a:t>charge, </a:t>
            </a:r>
            <a:r>
              <a:rPr sz="1400" spc="145" dirty="0">
                <a:latin typeface="Times New Roman"/>
                <a:cs typeface="Times New Roman"/>
              </a:rPr>
              <a:t>and </a:t>
            </a:r>
            <a:r>
              <a:rPr sz="1400" spc="90" dirty="0">
                <a:latin typeface="Times New Roman"/>
                <a:cs typeface="Times New Roman"/>
              </a:rPr>
              <a:t>is </a:t>
            </a:r>
            <a:r>
              <a:rPr sz="1400" spc="190" dirty="0">
                <a:latin typeface="Times New Roman"/>
                <a:cs typeface="Times New Roman"/>
              </a:rPr>
              <a:t>a </a:t>
            </a:r>
            <a:r>
              <a:rPr sz="1400" spc="85" dirty="0">
                <a:latin typeface="Times New Roman"/>
                <a:cs typeface="Times New Roman"/>
              </a:rPr>
              <a:t>violation </a:t>
            </a:r>
            <a:r>
              <a:rPr sz="1400" spc="130" dirty="0">
                <a:latin typeface="Times New Roman"/>
                <a:cs typeface="Times New Roman"/>
              </a:rPr>
              <a:t>of </a:t>
            </a:r>
            <a:r>
              <a:rPr sz="1400" spc="170" dirty="0">
                <a:latin typeface="Times New Roman"/>
                <a:cs typeface="Times New Roman"/>
              </a:rPr>
              <a:t>the </a:t>
            </a:r>
            <a:r>
              <a:rPr sz="1400" spc="65" dirty="0">
                <a:latin typeface="Times New Roman"/>
                <a:cs typeface="Times New Roman"/>
              </a:rPr>
              <a:t>Digital  </a:t>
            </a:r>
            <a:r>
              <a:rPr sz="1400" spc="40" dirty="0">
                <a:latin typeface="Times New Roman"/>
                <a:cs typeface="Times New Roman"/>
              </a:rPr>
              <a:t>Millennium </a:t>
            </a:r>
            <a:r>
              <a:rPr sz="1400" spc="114" dirty="0">
                <a:latin typeface="Times New Roman"/>
                <a:cs typeface="Times New Roman"/>
              </a:rPr>
              <a:t>Copyright </a:t>
            </a:r>
            <a:r>
              <a:rPr sz="1400" spc="140" dirty="0">
                <a:latin typeface="Times New Roman"/>
                <a:cs typeface="Times New Roman"/>
              </a:rPr>
              <a:t>Act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spc="15" dirty="0">
                <a:latin typeface="Times New Roman"/>
                <a:cs typeface="Times New Roman"/>
              </a:rPr>
              <a:t>(DMCA).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5434" y="5352669"/>
            <a:ext cx="2802890" cy="60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400" spc="125" dirty="0">
                <a:latin typeface="Times New Roman"/>
                <a:cs typeface="Times New Roman"/>
              </a:rPr>
              <a:t>Thank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105" dirty="0">
                <a:latin typeface="Times New Roman"/>
                <a:cs typeface="Times New Roman"/>
              </a:rPr>
              <a:t>you,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3000"/>
              </a:lnSpc>
            </a:pPr>
            <a:r>
              <a:rPr sz="2600" i="1" spc="-229" dirty="0">
                <a:solidFill>
                  <a:srgbClr val="09B5AC"/>
                </a:solidFill>
                <a:latin typeface="Times New Roman"/>
                <a:cs typeface="Times New Roman"/>
              </a:rPr>
              <a:t>Ansley </a:t>
            </a:r>
            <a:r>
              <a:rPr sz="2600" i="1" spc="-180" dirty="0">
                <a:solidFill>
                  <a:srgbClr val="09B5AC"/>
                </a:solidFill>
                <a:latin typeface="Times New Roman"/>
                <a:cs typeface="Times New Roman"/>
              </a:rPr>
              <a:t>at </a:t>
            </a:r>
            <a:r>
              <a:rPr sz="2600" i="1" spc="-125" dirty="0">
                <a:solidFill>
                  <a:srgbClr val="09B5AC"/>
                </a:solidFill>
                <a:latin typeface="Times New Roman"/>
                <a:cs typeface="Times New Roman"/>
              </a:rPr>
              <a:t>Brain</a:t>
            </a:r>
            <a:r>
              <a:rPr sz="2600" i="1" spc="-200" dirty="0">
                <a:solidFill>
                  <a:srgbClr val="09B5AC"/>
                </a:solidFill>
                <a:latin typeface="Times New Roman"/>
                <a:cs typeface="Times New Roman"/>
              </a:rPr>
              <a:t> </a:t>
            </a:r>
            <a:r>
              <a:rPr sz="2600" i="1" spc="-225" dirty="0">
                <a:solidFill>
                  <a:srgbClr val="09B5AC"/>
                </a:solidFill>
                <a:latin typeface="Times New Roman"/>
                <a:cs typeface="Times New Roman"/>
              </a:rPr>
              <a:t>Wrinkles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06395" y="373379"/>
            <a:ext cx="4207763" cy="637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27604" y="393445"/>
            <a:ext cx="4124832" cy="555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88435" y="5475732"/>
            <a:ext cx="815339" cy="7985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890005" y="5378322"/>
            <a:ext cx="2563495" cy="291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4370" marR="5080" indent="-662305">
              <a:lnSpc>
                <a:spcPct val="102299"/>
              </a:lnSpc>
              <a:spcBef>
                <a:spcPts val="100"/>
              </a:spcBef>
            </a:pPr>
            <a:r>
              <a:rPr sz="850" spc="70" dirty="0">
                <a:latin typeface="Times New Roman"/>
                <a:cs typeface="Times New Roman"/>
              </a:rPr>
              <a:t>Clipart, </a:t>
            </a:r>
            <a:r>
              <a:rPr sz="850" spc="95" dirty="0">
                <a:latin typeface="Times New Roman"/>
                <a:cs typeface="Times New Roman"/>
              </a:rPr>
              <a:t>fonts, </a:t>
            </a:r>
            <a:r>
              <a:rPr sz="850" spc="30" dirty="0">
                <a:latin typeface="Times New Roman"/>
                <a:cs typeface="Times New Roman"/>
              </a:rPr>
              <a:t>&amp; </a:t>
            </a:r>
            <a:r>
              <a:rPr sz="850" spc="55" dirty="0">
                <a:latin typeface="Times New Roman"/>
                <a:cs typeface="Times New Roman"/>
              </a:rPr>
              <a:t>digital </a:t>
            </a:r>
            <a:r>
              <a:rPr sz="850" spc="114" dirty="0">
                <a:latin typeface="Times New Roman"/>
                <a:cs typeface="Times New Roman"/>
              </a:rPr>
              <a:t>papers </a:t>
            </a:r>
            <a:r>
              <a:rPr sz="850" spc="105" dirty="0">
                <a:latin typeface="Times New Roman"/>
                <a:cs typeface="Times New Roman"/>
              </a:rPr>
              <a:t>for</a:t>
            </a:r>
            <a:r>
              <a:rPr sz="850" spc="-125" dirty="0">
                <a:latin typeface="Times New Roman"/>
                <a:cs typeface="Times New Roman"/>
              </a:rPr>
              <a:t> </a:t>
            </a:r>
            <a:r>
              <a:rPr sz="850" spc="80" dirty="0">
                <a:latin typeface="Times New Roman"/>
                <a:cs typeface="Times New Roman"/>
              </a:rPr>
              <a:t>this </a:t>
            </a:r>
            <a:r>
              <a:rPr sz="850" spc="110" dirty="0">
                <a:latin typeface="Times New Roman"/>
                <a:cs typeface="Times New Roman"/>
              </a:rPr>
              <a:t>product  </a:t>
            </a:r>
            <a:r>
              <a:rPr sz="850" spc="140" dirty="0">
                <a:latin typeface="Times New Roman"/>
                <a:cs typeface="Times New Roman"/>
              </a:rPr>
              <a:t>were </a:t>
            </a:r>
            <a:r>
              <a:rPr sz="850" spc="114" dirty="0">
                <a:latin typeface="Times New Roman"/>
                <a:cs typeface="Times New Roman"/>
              </a:rPr>
              <a:t>purchased</a:t>
            </a:r>
            <a:r>
              <a:rPr sz="850" spc="-60" dirty="0">
                <a:latin typeface="Times New Roman"/>
                <a:cs typeface="Times New Roman"/>
              </a:rPr>
              <a:t> </a:t>
            </a:r>
            <a:r>
              <a:rPr sz="850" spc="85" dirty="0">
                <a:latin typeface="Times New Roman"/>
                <a:cs typeface="Times New Roman"/>
              </a:rPr>
              <a:t>from: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76159" y="5852159"/>
            <a:ext cx="499872" cy="499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96428" y="5875020"/>
            <a:ext cx="518159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91856" y="5870447"/>
            <a:ext cx="527685" cy="523240"/>
          </a:xfrm>
          <a:custGeom>
            <a:avLst/>
            <a:gdLst/>
            <a:ahLst/>
            <a:cxnLst/>
            <a:rect l="l" t="t" r="r" b="b"/>
            <a:pathLst>
              <a:path w="527684" h="523239">
                <a:moveTo>
                  <a:pt x="0" y="522731"/>
                </a:moveTo>
                <a:lnTo>
                  <a:pt x="527303" y="522731"/>
                </a:lnTo>
                <a:lnTo>
                  <a:pt x="527303" y="0"/>
                </a:lnTo>
                <a:lnTo>
                  <a:pt x="0" y="0"/>
                </a:lnTo>
                <a:lnTo>
                  <a:pt x="0" y="52273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367" y="152400"/>
            <a:ext cx="4006596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1227" y="162687"/>
            <a:ext cx="3961256" cy="412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3732" y="167640"/>
            <a:ext cx="1158239" cy="373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35829" y="177800"/>
            <a:ext cx="1112659" cy="327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02452" y="166115"/>
            <a:ext cx="278891" cy="371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25502" y="176784"/>
            <a:ext cx="233095" cy="3266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6309" y="621538"/>
            <a:ext cx="6431280" cy="8164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145" dirty="0">
                <a:latin typeface="Arial"/>
                <a:cs typeface="Arial"/>
              </a:rPr>
              <a:t>Ridge </a:t>
            </a:r>
            <a:r>
              <a:rPr sz="1300" b="1" spc="-229" dirty="0">
                <a:latin typeface="Arial"/>
                <a:cs typeface="Arial"/>
              </a:rPr>
              <a:t>&amp;</a:t>
            </a:r>
            <a:r>
              <a:rPr sz="1300" b="1" spc="-195" dirty="0">
                <a:latin typeface="Arial"/>
                <a:cs typeface="Arial"/>
              </a:rPr>
              <a:t> </a:t>
            </a:r>
            <a:r>
              <a:rPr sz="1300" b="1" spc="-95" dirty="0">
                <a:latin typeface="Arial"/>
                <a:cs typeface="Arial"/>
              </a:rPr>
              <a:t>Valley</a:t>
            </a:r>
            <a:endParaRPr sz="1300">
              <a:latin typeface="Arial"/>
              <a:cs typeface="Arial"/>
            </a:endParaRPr>
          </a:p>
          <a:p>
            <a:pPr marL="184785" marR="34734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110" dirty="0">
                <a:latin typeface="Arial"/>
                <a:cs typeface="Arial"/>
              </a:rPr>
              <a:t>Ridge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65" dirty="0">
                <a:latin typeface="Arial"/>
                <a:cs typeface="Arial"/>
              </a:rPr>
              <a:t>Valley </a:t>
            </a:r>
            <a:r>
              <a:rPr sz="1300" spc="-60" dirty="0">
                <a:latin typeface="Arial"/>
                <a:cs typeface="Arial"/>
              </a:rPr>
              <a:t>region </a:t>
            </a:r>
            <a:r>
              <a:rPr sz="1300" spc="-50" dirty="0">
                <a:latin typeface="Arial"/>
                <a:cs typeface="Arial"/>
              </a:rPr>
              <a:t>is located </a:t>
            </a:r>
            <a:r>
              <a:rPr sz="1300" spc="-75" dirty="0">
                <a:latin typeface="Arial"/>
                <a:cs typeface="Arial"/>
              </a:rPr>
              <a:t>in </a:t>
            </a:r>
            <a:r>
              <a:rPr sz="1300" spc="20" dirty="0">
                <a:solidFill>
                  <a:srgbClr val="FF0000"/>
                </a:solidFill>
                <a:latin typeface="Arial"/>
                <a:cs typeface="Arial"/>
              </a:rPr>
              <a:t>northwest </a:t>
            </a:r>
            <a:r>
              <a:rPr sz="1300" spc="-95" dirty="0">
                <a:solidFill>
                  <a:srgbClr val="FF0000"/>
                </a:solidFill>
                <a:latin typeface="Arial"/>
                <a:cs typeface="Arial"/>
              </a:rPr>
              <a:t>Georgia</a:t>
            </a:r>
            <a:r>
              <a:rPr sz="1300" spc="-95" dirty="0">
                <a:latin typeface="Arial"/>
                <a:cs typeface="Arial"/>
              </a:rPr>
              <a:t>, </a:t>
            </a:r>
            <a:r>
              <a:rPr sz="1300" dirty="0">
                <a:latin typeface="Arial"/>
                <a:cs typeface="Arial"/>
              </a:rPr>
              <a:t>east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65" dirty="0">
                <a:latin typeface="Arial"/>
                <a:cs typeface="Arial"/>
              </a:rPr>
              <a:t>Appalachian  </a:t>
            </a:r>
            <a:r>
              <a:rPr sz="1300" spc="-75" dirty="0">
                <a:latin typeface="Arial"/>
                <a:cs typeface="Arial"/>
              </a:rPr>
              <a:t>Plateau.</a:t>
            </a:r>
            <a:endParaRPr sz="1300">
              <a:latin typeface="Arial"/>
              <a:cs typeface="Arial"/>
            </a:endParaRPr>
          </a:p>
          <a:p>
            <a:pPr marL="184785" marR="259079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60" dirty="0">
                <a:latin typeface="Arial"/>
                <a:cs typeface="Arial"/>
              </a:rPr>
              <a:t>region </a:t>
            </a:r>
            <a:r>
              <a:rPr sz="1300" spc="-20" dirty="0">
                <a:latin typeface="Arial"/>
                <a:cs typeface="Arial"/>
              </a:rPr>
              <a:t>consists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-40" dirty="0">
                <a:latin typeface="Arial"/>
                <a:cs typeface="Arial"/>
              </a:rPr>
              <a:t>several </a:t>
            </a:r>
            <a:r>
              <a:rPr sz="1300" spc="-85" dirty="0">
                <a:latin typeface="Arial"/>
                <a:cs typeface="Arial"/>
              </a:rPr>
              <a:t>high, </a:t>
            </a:r>
            <a:r>
              <a:rPr sz="1300" spc="-5" dirty="0">
                <a:latin typeface="Arial"/>
                <a:cs typeface="Arial"/>
              </a:rPr>
              <a:t>narrow </a:t>
            </a:r>
            <a:r>
              <a:rPr sz="1300" spc="-45" dirty="0">
                <a:solidFill>
                  <a:srgbClr val="FF0000"/>
                </a:solidFill>
                <a:latin typeface="Arial"/>
                <a:cs typeface="Arial"/>
              </a:rPr>
              <a:t>mountain </a:t>
            </a:r>
            <a:r>
              <a:rPr sz="1300" spc="-40" dirty="0">
                <a:solidFill>
                  <a:srgbClr val="FF0000"/>
                </a:solidFill>
                <a:latin typeface="Arial"/>
                <a:cs typeface="Arial"/>
              </a:rPr>
              <a:t>ridges </a:t>
            </a:r>
            <a:r>
              <a:rPr sz="1300" spc="-65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sz="1300" spc="35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1300" spc="-55" dirty="0">
                <a:solidFill>
                  <a:srgbClr val="FF0000"/>
                </a:solidFill>
                <a:latin typeface="Arial"/>
                <a:cs typeface="Arial"/>
              </a:rPr>
              <a:t>valleys </a:t>
            </a:r>
            <a:r>
              <a:rPr sz="1300" spc="-10" dirty="0">
                <a:latin typeface="Arial"/>
                <a:cs typeface="Arial"/>
              </a:rPr>
              <a:t>between  </a:t>
            </a:r>
            <a:r>
              <a:rPr sz="1300" spc="5" dirty="0">
                <a:latin typeface="Arial"/>
                <a:cs typeface="Arial"/>
              </a:rPr>
              <a:t>them.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50" dirty="0">
                <a:latin typeface="Arial"/>
                <a:cs typeface="Arial"/>
              </a:rPr>
              <a:t>elevation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60" dirty="0">
                <a:latin typeface="Arial"/>
                <a:cs typeface="Arial"/>
              </a:rPr>
              <a:t>region </a:t>
            </a:r>
            <a:r>
              <a:rPr sz="1300" spc="-50" dirty="0">
                <a:latin typeface="Arial"/>
                <a:cs typeface="Arial"/>
              </a:rPr>
              <a:t>ranges </a:t>
            </a:r>
            <a:r>
              <a:rPr sz="1300" spc="60" dirty="0">
                <a:latin typeface="Arial"/>
                <a:cs typeface="Arial"/>
              </a:rPr>
              <a:t>from </a:t>
            </a:r>
            <a:r>
              <a:rPr sz="1300" spc="-15" dirty="0">
                <a:solidFill>
                  <a:srgbClr val="FF0000"/>
                </a:solidFill>
                <a:latin typeface="Arial"/>
                <a:cs typeface="Arial"/>
              </a:rPr>
              <a:t>700 </a:t>
            </a:r>
            <a:r>
              <a:rPr sz="1300" spc="5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300" spc="-15" dirty="0">
                <a:solidFill>
                  <a:srgbClr val="FF0000"/>
                </a:solidFill>
                <a:latin typeface="Arial"/>
                <a:cs typeface="Arial"/>
              </a:rPr>
              <a:t>1,600</a:t>
            </a:r>
            <a:r>
              <a:rPr sz="1300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spc="15" dirty="0">
                <a:latin typeface="Arial"/>
                <a:cs typeface="Arial"/>
              </a:rPr>
              <a:t>feet.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50" dirty="0">
                <a:latin typeface="Arial"/>
                <a:cs typeface="Arial"/>
              </a:rPr>
              <a:t>region’s </a:t>
            </a:r>
            <a:r>
              <a:rPr sz="1300" spc="-30" dirty="0">
                <a:latin typeface="Arial"/>
                <a:cs typeface="Arial"/>
              </a:rPr>
              <a:t>climate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-20" dirty="0">
                <a:latin typeface="Arial"/>
                <a:cs typeface="Arial"/>
              </a:rPr>
              <a:t>similar </a:t>
            </a:r>
            <a:r>
              <a:rPr sz="1300" spc="5" dirty="0">
                <a:latin typeface="Arial"/>
                <a:cs typeface="Arial"/>
              </a:rPr>
              <a:t>to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65" dirty="0">
                <a:latin typeface="Arial"/>
                <a:cs typeface="Arial"/>
              </a:rPr>
              <a:t>Blue </a:t>
            </a:r>
            <a:r>
              <a:rPr sz="1300" spc="-110" dirty="0">
                <a:latin typeface="Arial"/>
                <a:cs typeface="Arial"/>
              </a:rPr>
              <a:t>Ridge </a:t>
            </a:r>
            <a:r>
              <a:rPr sz="1300" spc="-65" dirty="0">
                <a:latin typeface="Arial"/>
                <a:cs typeface="Arial"/>
              </a:rPr>
              <a:t>region, </a:t>
            </a:r>
            <a:r>
              <a:rPr sz="1300" spc="25" dirty="0">
                <a:latin typeface="Arial"/>
                <a:cs typeface="Arial"/>
              </a:rPr>
              <a:t>with </a:t>
            </a:r>
            <a:r>
              <a:rPr sz="1300" spc="-35" dirty="0">
                <a:solidFill>
                  <a:srgbClr val="FF0000"/>
                </a:solidFill>
                <a:latin typeface="Arial"/>
                <a:cs typeface="Arial"/>
              </a:rPr>
              <a:t>slightly </a:t>
            </a:r>
            <a:r>
              <a:rPr sz="1300" spc="-30" dirty="0">
                <a:solidFill>
                  <a:srgbClr val="FF0000"/>
                </a:solidFill>
                <a:latin typeface="Arial"/>
                <a:cs typeface="Arial"/>
              </a:rPr>
              <a:t>less</a:t>
            </a:r>
            <a:r>
              <a:rPr sz="13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FF0000"/>
                </a:solidFill>
                <a:latin typeface="Arial"/>
                <a:cs typeface="Arial"/>
              </a:rPr>
              <a:t>rainfall</a:t>
            </a:r>
            <a:r>
              <a:rPr sz="1300" spc="-40" dirty="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45" dirty="0">
                <a:solidFill>
                  <a:srgbClr val="FF0000"/>
                </a:solidFill>
                <a:latin typeface="Arial"/>
                <a:cs typeface="Arial"/>
              </a:rPr>
              <a:t>ftining </a:t>
            </a:r>
            <a:r>
              <a:rPr sz="1300" spc="-70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sz="1300" dirty="0">
                <a:solidFill>
                  <a:srgbClr val="FF0000"/>
                </a:solidFill>
                <a:latin typeface="Arial"/>
                <a:cs typeface="Arial"/>
              </a:rPr>
              <a:t>farming </a:t>
            </a:r>
            <a:r>
              <a:rPr sz="1300" spc="-15" dirty="0">
                <a:latin typeface="Arial"/>
                <a:cs typeface="Arial"/>
              </a:rPr>
              <a:t>are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50" dirty="0">
                <a:latin typeface="Arial"/>
                <a:cs typeface="Arial"/>
              </a:rPr>
              <a:t>region’s </a:t>
            </a:r>
            <a:r>
              <a:rPr sz="1300" spc="-40" dirty="0">
                <a:latin typeface="Arial"/>
                <a:cs typeface="Arial"/>
              </a:rPr>
              <a:t>main</a:t>
            </a:r>
            <a:r>
              <a:rPr sz="1300" spc="15" dirty="0">
                <a:latin typeface="Arial"/>
                <a:cs typeface="Arial"/>
              </a:rPr>
              <a:t> </a:t>
            </a:r>
            <a:r>
              <a:rPr sz="1300" spc="-25" dirty="0">
                <a:latin typeface="Arial"/>
                <a:cs typeface="Arial"/>
              </a:rPr>
              <a:t>industries.</a:t>
            </a:r>
            <a:endParaRPr sz="1300">
              <a:latin typeface="Arial"/>
              <a:cs typeface="Arial"/>
            </a:endParaRPr>
          </a:p>
          <a:p>
            <a:pPr marL="184785" marR="43624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65" dirty="0">
                <a:solidFill>
                  <a:srgbClr val="FF0000"/>
                </a:solidFill>
                <a:latin typeface="Arial"/>
                <a:cs typeface="Arial"/>
              </a:rPr>
              <a:t>soil </a:t>
            </a:r>
            <a:r>
              <a:rPr sz="1300" spc="-50" dirty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sz="1300" spc="-10" dirty="0">
                <a:solidFill>
                  <a:srgbClr val="FF0000"/>
                </a:solidFill>
                <a:latin typeface="Arial"/>
                <a:cs typeface="Arial"/>
              </a:rPr>
              <a:t>rich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25" dirty="0">
                <a:latin typeface="Arial"/>
                <a:cs typeface="Arial"/>
              </a:rPr>
              <a:t>agricultural </a:t>
            </a:r>
            <a:r>
              <a:rPr sz="1300" spc="-10" dirty="0">
                <a:latin typeface="Arial"/>
                <a:cs typeface="Arial"/>
              </a:rPr>
              <a:t>products </a:t>
            </a:r>
            <a:r>
              <a:rPr sz="1300" spc="-65" dirty="0">
                <a:latin typeface="Arial"/>
                <a:cs typeface="Arial"/>
              </a:rPr>
              <a:t>include </a:t>
            </a:r>
            <a:r>
              <a:rPr sz="1300" spc="-40" dirty="0">
                <a:latin typeface="Arial"/>
                <a:cs typeface="Arial"/>
              </a:rPr>
              <a:t>corn, </a:t>
            </a:r>
            <a:r>
              <a:rPr sz="1300" spc="-65" dirty="0">
                <a:latin typeface="Arial"/>
                <a:cs typeface="Arial"/>
              </a:rPr>
              <a:t>soybeans, </a:t>
            </a:r>
            <a:r>
              <a:rPr sz="1300" spc="-30" dirty="0">
                <a:latin typeface="Arial"/>
                <a:cs typeface="Arial"/>
              </a:rPr>
              <a:t>wheat, cotton, </a:t>
            </a:r>
            <a:r>
              <a:rPr sz="1300" spc="-65" dirty="0">
                <a:latin typeface="Arial"/>
                <a:cs typeface="Arial"/>
              </a:rPr>
              <a:t>and  </a:t>
            </a:r>
            <a:r>
              <a:rPr sz="1300" spc="-60" dirty="0">
                <a:latin typeface="Arial"/>
                <a:cs typeface="Arial"/>
              </a:rPr>
              <a:t>apples.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30" dirty="0">
                <a:solidFill>
                  <a:srgbClr val="FF0000"/>
                </a:solidFill>
                <a:latin typeface="Arial"/>
                <a:cs typeface="Arial"/>
              </a:rPr>
              <a:t>Beef </a:t>
            </a:r>
            <a:r>
              <a:rPr sz="1300" spc="5" dirty="0">
                <a:solidFill>
                  <a:srgbClr val="FF0000"/>
                </a:solidFill>
                <a:latin typeface="Arial"/>
                <a:cs typeface="Arial"/>
              </a:rPr>
              <a:t>cattle </a:t>
            </a:r>
            <a:r>
              <a:rPr sz="1300" spc="-15" dirty="0">
                <a:latin typeface="Arial"/>
                <a:cs typeface="Arial"/>
              </a:rPr>
              <a:t>are </a:t>
            </a:r>
            <a:r>
              <a:rPr sz="1300" spc="-35" dirty="0">
                <a:latin typeface="Arial"/>
                <a:cs typeface="Arial"/>
              </a:rPr>
              <a:t>raised </a:t>
            </a:r>
            <a:r>
              <a:rPr sz="1300" spc="-85" dirty="0">
                <a:latin typeface="Arial"/>
                <a:cs typeface="Arial"/>
              </a:rPr>
              <a:t>on </a:t>
            </a:r>
            <a:r>
              <a:rPr sz="1300" spc="-5" dirty="0">
                <a:latin typeface="Arial"/>
                <a:cs typeface="Arial"/>
              </a:rPr>
              <a:t>pastures </a:t>
            </a:r>
            <a:r>
              <a:rPr sz="1300" spc="-75" dirty="0">
                <a:latin typeface="Arial"/>
                <a:cs typeface="Arial"/>
              </a:rPr>
              <a:t>in </a:t>
            </a:r>
            <a:r>
              <a:rPr sz="1300" spc="35" dirty="0">
                <a:latin typeface="Arial"/>
                <a:cs typeface="Arial"/>
              </a:rPr>
              <a:t>the</a:t>
            </a:r>
            <a:r>
              <a:rPr sz="1300" spc="-150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valleys.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har char="•"/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300" b="1" spc="-90" dirty="0">
                <a:latin typeface="Arial"/>
                <a:cs typeface="Arial"/>
              </a:rPr>
              <a:t>Piedmont</a:t>
            </a:r>
            <a:endParaRPr sz="1300">
              <a:latin typeface="Arial"/>
              <a:cs typeface="Arial"/>
            </a:endParaRPr>
          </a:p>
          <a:p>
            <a:pPr marL="184785" marR="4000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40" dirty="0">
                <a:latin typeface="Arial"/>
                <a:cs typeface="Arial"/>
              </a:rPr>
              <a:t>Piedmont </a:t>
            </a:r>
            <a:r>
              <a:rPr sz="1300" spc="-60" dirty="0">
                <a:latin typeface="Arial"/>
                <a:cs typeface="Arial"/>
              </a:rPr>
              <a:t>region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-75" dirty="0">
                <a:latin typeface="Arial"/>
                <a:cs typeface="Arial"/>
              </a:rPr>
              <a:t>in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20" dirty="0">
                <a:solidFill>
                  <a:srgbClr val="FF0000"/>
                </a:solidFill>
                <a:latin typeface="Arial"/>
                <a:cs typeface="Arial"/>
              </a:rPr>
              <a:t>central </a:t>
            </a:r>
            <a:r>
              <a:rPr sz="1300" spc="-35" dirty="0">
                <a:solidFill>
                  <a:srgbClr val="FF0000"/>
                </a:solidFill>
                <a:latin typeface="Arial"/>
                <a:cs typeface="Arial"/>
              </a:rPr>
              <a:t>area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-95" dirty="0">
                <a:latin typeface="Arial"/>
                <a:cs typeface="Arial"/>
              </a:rPr>
              <a:t>Georgia, </a:t>
            </a:r>
            <a:r>
              <a:rPr sz="1300" spc="-65" dirty="0">
                <a:latin typeface="Arial"/>
                <a:cs typeface="Arial"/>
              </a:rPr>
              <a:t>and </a:t>
            </a:r>
            <a:r>
              <a:rPr sz="1300" spc="-40" dirty="0">
                <a:latin typeface="Arial"/>
                <a:cs typeface="Arial"/>
              </a:rPr>
              <a:t>makes </a:t>
            </a:r>
            <a:r>
              <a:rPr sz="1300" spc="-55" dirty="0">
                <a:latin typeface="Arial"/>
                <a:cs typeface="Arial"/>
              </a:rPr>
              <a:t>up roughly </a:t>
            </a:r>
            <a:r>
              <a:rPr sz="1300" spc="-105" dirty="0">
                <a:latin typeface="Arial"/>
                <a:cs typeface="Arial"/>
              </a:rPr>
              <a:t>30%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  </a:t>
            </a:r>
            <a:r>
              <a:rPr sz="1300" dirty="0">
                <a:latin typeface="Arial"/>
                <a:cs typeface="Arial"/>
              </a:rPr>
              <a:t>state’s </a:t>
            </a:r>
            <a:r>
              <a:rPr sz="1300" spc="-65" dirty="0">
                <a:latin typeface="Arial"/>
                <a:cs typeface="Arial"/>
              </a:rPr>
              <a:t>land</a:t>
            </a:r>
            <a:r>
              <a:rPr sz="1300" spc="60" dirty="0">
                <a:latin typeface="Arial"/>
                <a:cs typeface="Arial"/>
              </a:rPr>
              <a:t> </a:t>
            </a:r>
            <a:r>
              <a:rPr sz="1300" spc="-60" dirty="0">
                <a:latin typeface="Arial"/>
                <a:cs typeface="Arial"/>
              </a:rPr>
              <a:t>area.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45" dirty="0">
                <a:latin typeface="Arial"/>
                <a:cs typeface="Arial"/>
              </a:rPr>
              <a:t>name </a:t>
            </a:r>
            <a:r>
              <a:rPr sz="1300" spc="-30" dirty="0">
                <a:latin typeface="Arial"/>
                <a:cs typeface="Arial"/>
              </a:rPr>
              <a:t>means </a:t>
            </a:r>
            <a:r>
              <a:rPr sz="1300" spc="5" dirty="0">
                <a:latin typeface="Arial"/>
                <a:cs typeface="Arial"/>
              </a:rPr>
              <a:t>“foot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50" dirty="0">
                <a:latin typeface="Arial"/>
                <a:cs typeface="Arial"/>
              </a:rPr>
              <a:t>mountains”, </a:t>
            </a:r>
            <a:r>
              <a:rPr sz="1300" spc="-70" dirty="0">
                <a:latin typeface="Arial"/>
                <a:cs typeface="Arial"/>
              </a:rPr>
              <a:t>as </a:t>
            </a:r>
            <a:r>
              <a:rPr sz="1300" spc="50" dirty="0">
                <a:latin typeface="Arial"/>
                <a:cs typeface="Arial"/>
              </a:rPr>
              <a:t>it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-30" dirty="0">
                <a:latin typeface="Arial"/>
                <a:cs typeface="Arial"/>
              </a:rPr>
              <a:t>made </a:t>
            </a:r>
            <a:r>
              <a:rPr sz="1300" spc="-55" dirty="0">
                <a:latin typeface="Arial"/>
                <a:cs typeface="Arial"/>
              </a:rPr>
              <a:t>up </a:t>
            </a:r>
            <a:r>
              <a:rPr sz="1300" spc="95" dirty="0">
                <a:latin typeface="Arial"/>
                <a:cs typeface="Arial"/>
              </a:rPr>
              <a:t>of</a:t>
            </a:r>
            <a:r>
              <a:rPr sz="1300" spc="240" dirty="0"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FF0000"/>
                </a:solidFill>
                <a:latin typeface="Arial"/>
                <a:cs typeface="Arial"/>
              </a:rPr>
              <a:t>low </a:t>
            </a:r>
            <a:r>
              <a:rPr sz="1300" spc="-65" dirty="0">
                <a:solidFill>
                  <a:srgbClr val="FF0000"/>
                </a:solidFill>
                <a:latin typeface="Arial"/>
                <a:cs typeface="Arial"/>
              </a:rPr>
              <a:t>rolling </a:t>
            </a:r>
            <a:r>
              <a:rPr sz="1300" spc="-50" dirty="0">
                <a:solidFill>
                  <a:srgbClr val="FF0000"/>
                </a:solidFill>
                <a:latin typeface="Arial"/>
                <a:cs typeface="Arial"/>
              </a:rPr>
              <a:t>hills </a:t>
            </a:r>
            <a:r>
              <a:rPr sz="1300" spc="40" dirty="0">
                <a:latin typeface="Arial"/>
                <a:cs typeface="Arial"/>
              </a:rPr>
              <a:t>that </a:t>
            </a:r>
            <a:r>
              <a:rPr sz="1300" spc="-55" dirty="0">
                <a:latin typeface="Arial"/>
                <a:cs typeface="Arial"/>
              </a:rPr>
              <a:t>slope</a:t>
            </a:r>
            <a:endParaRPr sz="13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</a:pPr>
            <a:r>
              <a:rPr sz="1300" spc="-20" dirty="0">
                <a:latin typeface="Arial"/>
                <a:cs typeface="Arial"/>
              </a:rPr>
              <a:t>towards </a:t>
            </a:r>
            <a:r>
              <a:rPr sz="1300" spc="35" dirty="0">
                <a:latin typeface="Arial"/>
                <a:cs typeface="Arial"/>
              </a:rPr>
              <a:t>the</a:t>
            </a:r>
            <a:r>
              <a:rPr sz="1300" spc="80" dirty="0">
                <a:latin typeface="Arial"/>
                <a:cs typeface="Arial"/>
              </a:rPr>
              <a:t> </a:t>
            </a:r>
            <a:r>
              <a:rPr sz="1300" spc="-30" dirty="0">
                <a:latin typeface="Arial"/>
                <a:cs typeface="Arial"/>
              </a:rPr>
              <a:t>south.</a:t>
            </a:r>
            <a:endParaRPr sz="1300">
              <a:latin typeface="Arial"/>
              <a:cs typeface="Arial"/>
            </a:endParaRPr>
          </a:p>
          <a:p>
            <a:pPr marL="184785" marR="5080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50" dirty="0">
                <a:latin typeface="Arial"/>
                <a:cs typeface="Arial"/>
              </a:rPr>
              <a:t>elevation ranges </a:t>
            </a:r>
            <a:r>
              <a:rPr sz="1300" spc="60" dirty="0">
                <a:latin typeface="Arial"/>
                <a:cs typeface="Arial"/>
              </a:rPr>
              <a:t>from </a:t>
            </a:r>
            <a:r>
              <a:rPr sz="1300" spc="15" dirty="0">
                <a:latin typeface="Arial"/>
                <a:cs typeface="Arial"/>
              </a:rPr>
              <a:t>500 </a:t>
            </a:r>
            <a:r>
              <a:rPr sz="1300" spc="70" dirty="0">
                <a:latin typeface="Arial"/>
                <a:cs typeface="Arial"/>
              </a:rPr>
              <a:t>feet </a:t>
            </a:r>
            <a:r>
              <a:rPr sz="1300" spc="5" dirty="0">
                <a:latin typeface="Arial"/>
                <a:cs typeface="Arial"/>
              </a:rPr>
              <a:t>at </a:t>
            </a:r>
            <a:r>
              <a:rPr sz="1300" spc="25" dirty="0">
                <a:latin typeface="Arial"/>
                <a:cs typeface="Arial"/>
              </a:rPr>
              <a:t>its </a:t>
            </a:r>
            <a:r>
              <a:rPr sz="1300" spc="-10" dirty="0">
                <a:latin typeface="Arial"/>
                <a:cs typeface="Arial"/>
              </a:rPr>
              <a:t>southern </a:t>
            </a:r>
            <a:r>
              <a:rPr sz="1300" spc="-20" dirty="0">
                <a:latin typeface="Arial"/>
                <a:cs typeface="Arial"/>
              </a:rPr>
              <a:t>border </a:t>
            </a:r>
            <a:r>
              <a:rPr sz="1300" spc="-45" dirty="0">
                <a:latin typeface="Arial"/>
                <a:cs typeface="Arial"/>
              </a:rPr>
              <a:t>(</a:t>
            </a:r>
            <a:r>
              <a:rPr sz="1300" spc="-45" dirty="0">
                <a:solidFill>
                  <a:srgbClr val="FF0000"/>
                </a:solidFill>
                <a:latin typeface="Arial"/>
                <a:cs typeface="Arial"/>
              </a:rPr>
              <a:t>called </a:t>
            </a:r>
            <a:r>
              <a:rPr sz="1300" spc="35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1300" spc="-114" dirty="0">
                <a:solidFill>
                  <a:srgbClr val="FF0000"/>
                </a:solidFill>
                <a:latin typeface="Arial"/>
                <a:cs typeface="Arial"/>
              </a:rPr>
              <a:t>Fall </a:t>
            </a:r>
            <a:r>
              <a:rPr sz="1300" spc="-45" dirty="0">
                <a:solidFill>
                  <a:srgbClr val="FF0000"/>
                </a:solidFill>
                <a:latin typeface="Arial"/>
                <a:cs typeface="Arial"/>
              </a:rPr>
              <a:t>Line</a:t>
            </a:r>
            <a:r>
              <a:rPr sz="1300" spc="-45" dirty="0">
                <a:latin typeface="Arial"/>
                <a:cs typeface="Arial"/>
              </a:rPr>
              <a:t>) </a:t>
            </a:r>
            <a:r>
              <a:rPr sz="1300" spc="5" dirty="0">
                <a:latin typeface="Arial"/>
                <a:cs typeface="Arial"/>
              </a:rPr>
              <a:t>to </a:t>
            </a:r>
            <a:r>
              <a:rPr sz="1300" spc="-10" dirty="0">
                <a:latin typeface="Arial"/>
                <a:cs typeface="Arial"/>
              </a:rPr>
              <a:t>1700  </a:t>
            </a:r>
            <a:r>
              <a:rPr sz="1300" spc="70" dirty="0">
                <a:latin typeface="Arial"/>
                <a:cs typeface="Arial"/>
              </a:rPr>
              <a:t>feet </a:t>
            </a:r>
            <a:r>
              <a:rPr sz="1300" spc="5" dirty="0">
                <a:latin typeface="Arial"/>
                <a:cs typeface="Arial"/>
              </a:rPr>
              <a:t>at </a:t>
            </a:r>
            <a:r>
              <a:rPr sz="1300" spc="25" dirty="0">
                <a:latin typeface="Arial"/>
                <a:cs typeface="Arial"/>
              </a:rPr>
              <a:t>its </a:t>
            </a:r>
            <a:r>
              <a:rPr sz="1300" spc="10" dirty="0">
                <a:latin typeface="Arial"/>
                <a:cs typeface="Arial"/>
              </a:rPr>
              <a:t>northern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spc="-50" dirty="0">
                <a:latin typeface="Arial"/>
                <a:cs typeface="Arial"/>
              </a:rPr>
              <a:t>border.</a:t>
            </a:r>
            <a:endParaRPr sz="1300">
              <a:latin typeface="Arial"/>
              <a:cs typeface="Arial"/>
            </a:endParaRPr>
          </a:p>
          <a:p>
            <a:pPr marL="184785" marR="241300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40" dirty="0">
                <a:latin typeface="Arial"/>
                <a:cs typeface="Arial"/>
              </a:rPr>
              <a:t>Piedmont </a:t>
            </a:r>
            <a:r>
              <a:rPr sz="1300" spc="-60" dirty="0">
                <a:latin typeface="Arial"/>
                <a:cs typeface="Arial"/>
              </a:rPr>
              <a:t>region </a:t>
            </a:r>
            <a:r>
              <a:rPr sz="1300" spc="-55" dirty="0">
                <a:latin typeface="Arial"/>
                <a:cs typeface="Arial"/>
              </a:rPr>
              <a:t>has large </a:t>
            </a:r>
            <a:r>
              <a:rPr sz="1300" spc="-30" dirty="0">
                <a:latin typeface="Arial"/>
                <a:cs typeface="Arial"/>
              </a:rPr>
              <a:t>amounts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-30" dirty="0">
                <a:solidFill>
                  <a:srgbClr val="FF0000"/>
                </a:solidFill>
                <a:latin typeface="Arial"/>
                <a:cs typeface="Arial"/>
              </a:rPr>
              <a:t>granite </a:t>
            </a:r>
            <a:r>
              <a:rPr sz="1300" spc="-70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sz="1300" spc="-25" dirty="0">
                <a:solidFill>
                  <a:srgbClr val="FF0000"/>
                </a:solidFill>
                <a:latin typeface="Arial"/>
                <a:cs typeface="Arial"/>
              </a:rPr>
              <a:t>marble</a:t>
            </a:r>
            <a:r>
              <a:rPr sz="1300" spc="-25" dirty="0">
                <a:latin typeface="Arial"/>
                <a:cs typeface="Arial"/>
              </a:rPr>
              <a:t>, </a:t>
            </a:r>
            <a:r>
              <a:rPr sz="1300" spc="-75" dirty="0">
                <a:latin typeface="Arial"/>
                <a:cs typeface="Arial"/>
              </a:rPr>
              <a:t>enabling </a:t>
            </a:r>
            <a:r>
              <a:rPr sz="1300" spc="-90" dirty="0">
                <a:latin typeface="Arial"/>
                <a:cs typeface="Arial"/>
              </a:rPr>
              <a:t>Georgia </a:t>
            </a:r>
            <a:r>
              <a:rPr sz="1300" spc="5" dirty="0">
                <a:latin typeface="Arial"/>
                <a:cs typeface="Arial"/>
              </a:rPr>
              <a:t>to </a:t>
            </a:r>
            <a:r>
              <a:rPr sz="1300" spc="-55" dirty="0">
                <a:latin typeface="Arial"/>
                <a:cs typeface="Arial"/>
              </a:rPr>
              <a:t>be 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45" dirty="0">
                <a:latin typeface="Arial"/>
                <a:cs typeface="Arial"/>
              </a:rPr>
              <a:t>nation’s </a:t>
            </a:r>
            <a:r>
              <a:rPr sz="1300" spc="-80" dirty="0">
                <a:latin typeface="Arial"/>
                <a:cs typeface="Arial"/>
              </a:rPr>
              <a:t>leading </a:t>
            </a:r>
            <a:r>
              <a:rPr sz="1300" spc="-30" dirty="0">
                <a:latin typeface="Arial"/>
                <a:cs typeface="Arial"/>
              </a:rPr>
              <a:t>producer </a:t>
            </a:r>
            <a:r>
              <a:rPr sz="1300" spc="95" dirty="0">
                <a:latin typeface="Arial"/>
                <a:cs typeface="Arial"/>
              </a:rPr>
              <a:t>of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spc="-45" dirty="0">
                <a:latin typeface="Arial"/>
                <a:cs typeface="Arial"/>
              </a:rPr>
              <a:t>both.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225" dirty="0">
                <a:latin typeface="Arial"/>
                <a:cs typeface="Arial"/>
              </a:rPr>
              <a:t>It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-65" dirty="0">
                <a:latin typeface="Arial"/>
                <a:cs typeface="Arial"/>
              </a:rPr>
              <a:t>also </a:t>
            </a:r>
            <a:r>
              <a:rPr sz="1300" spc="-55" dirty="0">
                <a:latin typeface="Arial"/>
                <a:cs typeface="Arial"/>
              </a:rPr>
              <a:t>known </a:t>
            </a:r>
            <a:r>
              <a:rPr sz="1300" spc="70" dirty="0">
                <a:latin typeface="Arial"/>
                <a:cs typeface="Arial"/>
              </a:rPr>
              <a:t>for </a:t>
            </a:r>
            <a:r>
              <a:rPr sz="1300" spc="30" dirty="0">
                <a:latin typeface="Arial"/>
                <a:cs typeface="Arial"/>
              </a:rPr>
              <a:t>its </a:t>
            </a:r>
            <a:r>
              <a:rPr sz="1300" dirty="0">
                <a:solidFill>
                  <a:srgbClr val="FF0000"/>
                </a:solidFill>
                <a:latin typeface="Arial"/>
                <a:cs typeface="Arial"/>
              </a:rPr>
              <a:t>red </a:t>
            </a:r>
            <a:r>
              <a:rPr sz="1300" spc="-80" dirty="0">
                <a:solidFill>
                  <a:srgbClr val="FF0000"/>
                </a:solidFill>
                <a:latin typeface="Arial"/>
                <a:cs typeface="Arial"/>
              </a:rPr>
              <a:t>clay</a:t>
            </a:r>
            <a:r>
              <a:rPr sz="1300" spc="-80" dirty="0">
                <a:latin typeface="Arial"/>
                <a:cs typeface="Arial"/>
              </a:rPr>
              <a:t>, </a:t>
            </a:r>
            <a:r>
              <a:rPr sz="1300" spc="-35" dirty="0">
                <a:latin typeface="Arial"/>
                <a:cs typeface="Arial"/>
              </a:rPr>
              <a:t>which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-10" dirty="0">
                <a:latin typeface="Arial"/>
                <a:cs typeface="Arial"/>
              </a:rPr>
              <a:t>rich </a:t>
            </a:r>
            <a:r>
              <a:rPr sz="1300" spc="-75" dirty="0">
                <a:latin typeface="Arial"/>
                <a:cs typeface="Arial"/>
              </a:rPr>
              <a:t>in </a:t>
            </a:r>
            <a:r>
              <a:rPr sz="1300" spc="-45" dirty="0">
                <a:latin typeface="Arial"/>
                <a:cs typeface="Arial"/>
              </a:rPr>
              <a:t>iron</a:t>
            </a:r>
            <a:r>
              <a:rPr sz="1300" spc="-90" dirty="0">
                <a:latin typeface="Arial"/>
                <a:cs typeface="Arial"/>
              </a:rPr>
              <a:t> </a:t>
            </a:r>
            <a:r>
              <a:rPr sz="1300" spc="-50" dirty="0">
                <a:latin typeface="Arial"/>
                <a:cs typeface="Arial"/>
              </a:rPr>
              <a:t>minerals.</a:t>
            </a:r>
            <a:endParaRPr sz="1300">
              <a:latin typeface="Arial"/>
              <a:cs typeface="Arial"/>
            </a:endParaRPr>
          </a:p>
          <a:p>
            <a:pPr marL="184785" marR="300990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60" dirty="0">
                <a:latin typeface="Arial"/>
                <a:cs typeface="Arial"/>
              </a:rPr>
              <a:t>region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5" dirty="0">
                <a:solidFill>
                  <a:srgbClr val="FF0000"/>
                </a:solidFill>
                <a:latin typeface="Arial"/>
                <a:cs typeface="Arial"/>
              </a:rPr>
              <a:t>important </a:t>
            </a:r>
            <a:r>
              <a:rPr sz="1300" spc="70" dirty="0">
                <a:solidFill>
                  <a:srgbClr val="FF0000"/>
                </a:solidFill>
                <a:latin typeface="Arial"/>
                <a:cs typeface="Arial"/>
              </a:rPr>
              <a:t>for </a:t>
            </a:r>
            <a:r>
              <a:rPr sz="1300" spc="-25" dirty="0">
                <a:solidFill>
                  <a:srgbClr val="FF0000"/>
                </a:solidFill>
                <a:latin typeface="Arial"/>
                <a:cs typeface="Arial"/>
              </a:rPr>
              <a:t>agriculture</a:t>
            </a:r>
            <a:r>
              <a:rPr sz="1300" spc="-25" dirty="0">
                <a:latin typeface="Arial"/>
                <a:cs typeface="Arial"/>
              </a:rPr>
              <a:t>, </a:t>
            </a:r>
            <a:r>
              <a:rPr sz="1300" spc="25" dirty="0">
                <a:latin typeface="Arial"/>
                <a:cs typeface="Arial"/>
              </a:rPr>
              <a:t>with </a:t>
            </a:r>
            <a:r>
              <a:rPr sz="1300" spc="-55" dirty="0">
                <a:latin typeface="Arial"/>
                <a:cs typeface="Arial"/>
              </a:rPr>
              <a:t>large </a:t>
            </a:r>
            <a:r>
              <a:rPr sz="1300" spc="-30" dirty="0">
                <a:latin typeface="Arial"/>
                <a:cs typeface="Arial"/>
              </a:rPr>
              <a:t>amounts </a:t>
            </a:r>
            <a:r>
              <a:rPr sz="1300" spc="100" dirty="0">
                <a:latin typeface="Arial"/>
                <a:cs typeface="Arial"/>
              </a:rPr>
              <a:t>of </a:t>
            </a:r>
            <a:r>
              <a:rPr sz="1300" spc="-40" dirty="0">
                <a:latin typeface="Arial"/>
                <a:cs typeface="Arial"/>
              </a:rPr>
              <a:t>corn, </a:t>
            </a:r>
            <a:r>
              <a:rPr sz="1300" spc="-60" dirty="0">
                <a:latin typeface="Arial"/>
                <a:cs typeface="Arial"/>
              </a:rPr>
              <a:t>peaches, </a:t>
            </a:r>
            <a:r>
              <a:rPr sz="1300" spc="-30" dirty="0">
                <a:latin typeface="Arial"/>
                <a:cs typeface="Arial"/>
              </a:rPr>
              <a:t>wheat,  </a:t>
            </a:r>
            <a:r>
              <a:rPr sz="1300" spc="-65" dirty="0">
                <a:latin typeface="Arial"/>
                <a:cs typeface="Arial"/>
              </a:rPr>
              <a:t>soybeans, </a:t>
            </a:r>
            <a:r>
              <a:rPr sz="1300" spc="-10" dirty="0">
                <a:latin typeface="Arial"/>
                <a:cs typeface="Arial"/>
              </a:rPr>
              <a:t>cattle,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5" dirty="0">
                <a:latin typeface="Arial"/>
                <a:cs typeface="Arial"/>
              </a:rPr>
              <a:t>poultry </a:t>
            </a:r>
            <a:r>
              <a:rPr sz="1300" spc="-80" dirty="0">
                <a:latin typeface="Arial"/>
                <a:cs typeface="Arial"/>
              </a:rPr>
              <a:t>being</a:t>
            </a:r>
            <a:r>
              <a:rPr sz="1300" spc="25" dirty="0">
                <a:latin typeface="Arial"/>
                <a:cs typeface="Arial"/>
              </a:rPr>
              <a:t> </a:t>
            </a:r>
            <a:r>
              <a:rPr sz="1300" spc="-55" dirty="0">
                <a:latin typeface="Arial"/>
                <a:cs typeface="Arial"/>
              </a:rPr>
              <a:t>produced.</a:t>
            </a:r>
            <a:endParaRPr sz="1300">
              <a:latin typeface="Arial"/>
              <a:cs typeface="Arial"/>
            </a:endParaRPr>
          </a:p>
          <a:p>
            <a:pPr marL="184785" marR="511809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40" dirty="0">
                <a:latin typeface="Arial"/>
                <a:cs typeface="Arial"/>
              </a:rPr>
              <a:t>Nearly </a:t>
            </a:r>
            <a:r>
              <a:rPr sz="1300" spc="-105" dirty="0">
                <a:solidFill>
                  <a:srgbClr val="FF0000"/>
                </a:solidFill>
                <a:latin typeface="Arial"/>
                <a:cs typeface="Arial"/>
              </a:rPr>
              <a:t>50% </a:t>
            </a:r>
            <a:r>
              <a:rPr sz="1300" spc="95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1300" spc="-80" dirty="0">
                <a:solidFill>
                  <a:srgbClr val="FF0000"/>
                </a:solidFill>
                <a:latin typeface="Arial"/>
                <a:cs typeface="Arial"/>
              </a:rPr>
              <a:t>Georgia’s </a:t>
            </a:r>
            <a:r>
              <a:rPr sz="1300" spc="-55" dirty="0">
                <a:solidFill>
                  <a:srgbClr val="FF0000"/>
                </a:solidFill>
                <a:latin typeface="Arial"/>
                <a:cs typeface="Arial"/>
              </a:rPr>
              <a:t>population </a:t>
            </a:r>
            <a:r>
              <a:rPr sz="1300" spc="-50" dirty="0">
                <a:latin typeface="Arial"/>
                <a:cs typeface="Arial"/>
              </a:rPr>
              <a:t>lives </a:t>
            </a:r>
            <a:r>
              <a:rPr sz="1300" spc="-75" dirty="0">
                <a:latin typeface="Arial"/>
                <a:cs typeface="Arial"/>
              </a:rPr>
              <a:t>in </a:t>
            </a:r>
            <a:r>
              <a:rPr sz="1300" spc="15" dirty="0">
                <a:latin typeface="Arial"/>
                <a:cs typeface="Arial"/>
              </a:rPr>
              <a:t>this </a:t>
            </a:r>
            <a:r>
              <a:rPr sz="1300" spc="-65" dirty="0">
                <a:latin typeface="Arial"/>
                <a:cs typeface="Arial"/>
              </a:rPr>
              <a:t>region, </a:t>
            </a:r>
            <a:r>
              <a:rPr sz="1300" spc="-20" dirty="0">
                <a:latin typeface="Arial"/>
                <a:cs typeface="Arial"/>
              </a:rPr>
              <a:t>thanks </a:t>
            </a:r>
            <a:r>
              <a:rPr sz="1300" spc="5" dirty="0">
                <a:latin typeface="Arial"/>
                <a:cs typeface="Arial"/>
              </a:rPr>
              <a:t>to </a:t>
            </a:r>
            <a:r>
              <a:rPr sz="1300" spc="-20" dirty="0">
                <a:latin typeface="Arial"/>
                <a:cs typeface="Arial"/>
              </a:rPr>
              <a:t>cities </a:t>
            </a:r>
            <a:r>
              <a:rPr sz="1300" spc="-75" dirty="0">
                <a:latin typeface="Arial"/>
                <a:cs typeface="Arial"/>
              </a:rPr>
              <a:t>like </a:t>
            </a:r>
            <a:r>
              <a:rPr sz="1300" spc="-35" dirty="0">
                <a:latin typeface="Arial"/>
                <a:cs typeface="Arial"/>
              </a:rPr>
              <a:t>Atlanta,  </a:t>
            </a:r>
            <a:r>
              <a:rPr sz="1300" spc="-30" dirty="0">
                <a:latin typeface="Arial"/>
                <a:cs typeface="Arial"/>
              </a:rPr>
              <a:t>Athens, </a:t>
            </a:r>
            <a:r>
              <a:rPr sz="1300" spc="-50" dirty="0">
                <a:latin typeface="Arial"/>
                <a:cs typeface="Arial"/>
              </a:rPr>
              <a:t>ftacon, </a:t>
            </a:r>
            <a:r>
              <a:rPr sz="1300" spc="-75" dirty="0">
                <a:latin typeface="Arial"/>
                <a:cs typeface="Arial"/>
              </a:rPr>
              <a:t>Columbus, </a:t>
            </a:r>
            <a:r>
              <a:rPr sz="1300" spc="-50" dirty="0">
                <a:latin typeface="Arial"/>
                <a:cs typeface="Arial"/>
              </a:rPr>
              <a:t>Augusta, </a:t>
            </a:r>
            <a:r>
              <a:rPr sz="1300" spc="-65" dirty="0">
                <a:latin typeface="Arial"/>
                <a:cs typeface="Arial"/>
              </a:rPr>
              <a:t>and</a:t>
            </a:r>
            <a:r>
              <a:rPr sz="1300" spc="75" dirty="0">
                <a:latin typeface="Arial"/>
                <a:cs typeface="Arial"/>
              </a:rPr>
              <a:t> </a:t>
            </a:r>
            <a:r>
              <a:rPr sz="1300" spc="-55" dirty="0">
                <a:latin typeface="Arial"/>
                <a:cs typeface="Arial"/>
              </a:rPr>
              <a:t>ftilledgeville.</a:t>
            </a:r>
            <a:endParaRPr sz="1300">
              <a:latin typeface="Arial"/>
              <a:cs typeface="Arial"/>
            </a:endParaRPr>
          </a:p>
          <a:p>
            <a:pPr marL="184785" marR="553720" indent="-172085">
              <a:lnSpc>
                <a:spcPct val="100000"/>
              </a:lnSpc>
              <a:spcBef>
                <a:spcPts val="5"/>
              </a:spcBef>
              <a:buChar char="•"/>
              <a:tabLst>
                <a:tab pos="185420" algn="l"/>
              </a:tabLst>
            </a:pPr>
            <a:r>
              <a:rPr sz="1300" spc="-35" dirty="0">
                <a:latin typeface="Arial"/>
                <a:cs typeface="Arial"/>
              </a:rPr>
              <a:t>There </a:t>
            </a:r>
            <a:r>
              <a:rPr sz="1300" spc="-15" dirty="0">
                <a:latin typeface="Arial"/>
                <a:cs typeface="Arial"/>
              </a:rPr>
              <a:t>are </a:t>
            </a:r>
            <a:r>
              <a:rPr sz="1300" spc="-90" dirty="0">
                <a:latin typeface="Arial"/>
                <a:cs typeface="Arial"/>
              </a:rPr>
              <a:t>a </a:t>
            </a:r>
            <a:r>
              <a:rPr sz="1300" spc="-15" dirty="0">
                <a:latin typeface="Arial"/>
                <a:cs typeface="Arial"/>
              </a:rPr>
              <a:t>lot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-45" dirty="0">
                <a:latin typeface="Arial"/>
                <a:cs typeface="Arial"/>
              </a:rPr>
              <a:t>businesses </a:t>
            </a:r>
            <a:r>
              <a:rPr sz="1300" spc="-75" dirty="0">
                <a:latin typeface="Arial"/>
                <a:cs typeface="Arial"/>
              </a:rPr>
              <a:t>in </a:t>
            </a:r>
            <a:r>
              <a:rPr sz="1300" spc="15" dirty="0">
                <a:latin typeface="Arial"/>
                <a:cs typeface="Arial"/>
              </a:rPr>
              <a:t>this </a:t>
            </a:r>
            <a:r>
              <a:rPr sz="1300" spc="-65" dirty="0">
                <a:latin typeface="Arial"/>
                <a:cs typeface="Arial"/>
              </a:rPr>
              <a:t>region, and </a:t>
            </a:r>
            <a:r>
              <a:rPr sz="1300" spc="45" dirty="0">
                <a:latin typeface="Arial"/>
                <a:cs typeface="Arial"/>
              </a:rPr>
              <a:t>it </a:t>
            </a:r>
            <a:r>
              <a:rPr sz="1300" spc="15" dirty="0">
                <a:latin typeface="Arial"/>
                <a:cs typeface="Arial"/>
              </a:rPr>
              <a:t>features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55" dirty="0">
                <a:solidFill>
                  <a:srgbClr val="FF0000"/>
                </a:solidFill>
                <a:latin typeface="Arial"/>
                <a:cs typeface="Arial"/>
              </a:rPr>
              <a:t>bulk </a:t>
            </a:r>
            <a:r>
              <a:rPr sz="1300" spc="95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1300" spc="-80" dirty="0">
                <a:solidFill>
                  <a:srgbClr val="FF0000"/>
                </a:solidFill>
                <a:latin typeface="Arial"/>
                <a:cs typeface="Arial"/>
              </a:rPr>
              <a:t>Georgia’s  </a:t>
            </a:r>
            <a:r>
              <a:rPr sz="1300" spc="-15" dirty="0">
                <a:solidFill>
                  <a:srgbClr val="FF0000"/>
                </a:solidFill>
                <a:latin typeface="Arial"/>
                <a:cs typeface="Arial"/>
              </a:rPr>
              <a:t>industry</a:t>
            </a:r>
            <a:r>
              <a:rPr sz="1300" spc="-15" dirty="0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•"/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b="1" spc="-105" dirty="0">
                <a:latin typeface="Arial"/>
                <a:cs typeface="Arial"/>
              </a:rPr>
              <a:t>Coastal</a:t>
            </a:r>
            <a:r>
              <a:rPr sz="1300" b="1" spc="-15" dirty="0">
                <a:latin typeface="Arial"/>
                <a:cs typeface="Arial"/>
              </a:rPr>
              <a:t> </a:t>
            </a:r>
            <a:r>
              <a:rPr sz="1300" b="1" spc="-120" dirty="0">
                <a:latin typeface="Arial"/>
                <a:cs typeface="Arial"/>
              </a:rPr>
              <a:t>Plain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70" dirty="0">
                <a:latin typeface="Arial"/>
                <a:cs typeface="Arial"/>
              </a:rPr>
              <a:t>Coastal </a:t>
            </a:r>
            <a:r>
              <a:rPr sz="1300" spc="-90" dirty="0">
                <a:latin typeface="Arial"/>
                <a:cs typeface="Arial"/>
              </a:rPr>
              <a:t>Plain </a:t>
            </a:r>
            <a:r>
              <a:rPr sz="1300" spc="-50" dirty="0">
                <a:latin typeface="Arial"/>
                <a:cs typeface="Arial"/>
              </a:rPr>
              <a:t>is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15" dirty="0">
                <a:solidFill>
                  <a:srgbClr val="FF0000"/>
                </a:solidFill>
                <a:latin typeface="Arial"/>
                <a:cs typeface="Arial"/>
              </a:rPr>
              <a:t>largest </a:t>
            </a:r>
            <a:r>
              <a:rPr sz="1300" spc="-65" dirty="0">
                <a:solidFill>
                  <a:srgbClr val="FF0000"/>
                </a:solidFill>
                <a:latin typeface="Arial"/>
                <a:cs typeface="Arial"/>
              </a:rPr>
              <a:t>region</a:t>
            </a:r>
            <a:r>
              <a:rPr sz="1300" spc="-65" dirty="0">
                <a:latin typeface="Arial"/>
                <a:cs typeface="Arial"/>
              </a:rPr>
              <a:t>, </a:t>
            </a:r>
            <a:r>
              <a:rPr sz="1300" spc="-55" dirty="0">
                <a:latin typeface="Arial"/>
                <a:cs typeface="Arial"/>
              </a:rPr>
              <a:t>covering roughly </a:t>
            </a:r>
            <a:r>
              <a:rPr sz="1300" spc="-105" dirty="0">
                <a:latin typeface="Arial"/>
                <a:cs typeface="Arial"/>
              </a:rPr>
              <a:t>60%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</a:t>
            </a:r>
            <a:r>
              <a:rPr sz="1300" spc="300" dirty="0">
                <a:latin typeface="Arial"/>
                <a:cs typeface="Arial"/>
              </a:rPr>
              <a:t> </a:t>
            </a:r>
            <a:r>
              <a:rPr sz="1300" spc="-15" dirty="0">
                <a:latin typeface="Arial"/>
                <a:cs typeface="Arial"/>
              </a:rPr>
              <a:t>state.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225" dirty="0">
                <a:latin typeface="Arial"/>
                <a:cs typeface="Arial"/>
              </a:rPr>
              <a:t>It </a:t>
            </a:r>
            <a:r>
              <a:rPr sz="1300" spc="-65" dirty="0">
                <a:solidFill>
                  <a:srgbClr val="FF0000"/>
                </a:solidFill>
                <a:latin typeface="Arial"/>
                <a:cs typeface="Arial"/>
              </a:rPr>
              <a:t>begins </a:t>
            </a:r>
            <a:r>
              <a:rPr sz="1300" spc="5" dirty="0">
                <a:solidFill>
                  <a:srgbClr val="FF0000"/>
                </a:solidFill>
                <a:latin typeface="Arial"/>
                <a:cs typeface="Arial"/>
              </a:rPr>
              <a:t>at </a:t>
            </a:r>
            <a:r>
              <a:rPr sz="1300" spc="35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1300" spc="-114" dirty="0">
                <a:solidFill>
                  <a:srgbClr val="FF0000"/>
                </a:solidFill>
                <a:latin typeface="Arial"/>
                <a:cs typeface="Arial"/>
              </a:rPr>
              <a:t>Fall </a:t>
            </a:r>
            <a:r>
              <a:rPr sz="1300" spc="-65" dirty="0">
                <a:solidFill>
                  <a:srgbClr val="FF0000"/>
                </a:solidFill>
                <a:latin typeface="Arial"/>
                <a:cs typeface="Arial"/>
              </a:rPr>
              <a:t>Line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20" dirty="0">
                <a:latin typeface="Arial"/>
                <a:cs typeface="Arial"/>
              </a:rPr>
              <a:t>extends </a:t>
            </a:r>
            <a:r>
              <a:rPr sz="1300" spc="5" dirty="0">
                <a:latin typeface="Arial"/>
                <a:cs typeface="Arial"/>
              </a:rPr>
              <a:t>to </a:t>
            </a:r>
            <a:r>
              <a:rPr sz="1300" spc="-80" dirty="0">
                <a:latin typeface="Arial"/>
                <a:cs typeface="Arial"/>
              </a:rPr>
              <a:t>Georgia’s </a:t>
            </a:r>
            <a:r>
              <a:rPr sz="1300" spc="-10" dirty="0">
                <a:latin typeface="Arial"/>
                <a:cs typeface="Arial"/>
              </a:rPr>
              <a:t>southern </a:t>
            </a:r>
            <a:r>
              <a:rPr sz="1300" spc="-20" dirty="0">
                <a:latin typeface="Arial"/>
                <a:cs typeface="Arial"/>
              </a:rPr>
              <a:t>border </a:t>
            </a:r>
            <a:r>
              <a:rPr sz="1300" spc="25" dirty="0">
                <a:latin typeface="Arial"/>
                <a:cs typeface="Arial"/>
              </a:rPr>
              <a:t>with</a:t>
            </a:r>
            <a:r>
              <a:rPr sz="1300" spc="395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Florida.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225" dirty="0">
                <a:latin typeface="Arial"/>
                <a:cs typeface="Arial"/>
              </a:rPr>
              <a:t>It </a:t>
            </a:r>
            <a:r>
              <a:rPr sz="1300" spc="20" dirty="0">
                <a:latin typeface="Arial"/>
                <a:cs typeface="Arial"/>
              </a:rPr>
              <a:t>stretches </a:t>
            </a:r>
            <a:r>
              <a:rPr sz="1300" spc="60" dirty="0">
                <a:latin typeface="Arial"/>
                <a:cs typeface="Arial"/>
              </a:rPr>
              <a:t>from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10" dirty="0">
                <a:solidFill>
                  <a:srgbClr val="FF0000"/>
                </a:solidFill>
                <a:latin typeface="Arial"/>
                <a:cs typeface="Arial"/>
              </a:rPr>
              <a:t>barrier </a:t>
            </a:r>
            <a:r>
              <a:rPr sz="1300" spc="-55" dirty="0">
                <a:solidFill>
                  <a:srgbClr val="FF0000"/>
                </a:solidFill>
                <a:latin typeface="Arial"/>
                <a:cs typeface="Arial"/>
              </a:rPr>
              <a:t>islands </a:t>
            </a:r>
            <a:r>
              <a:rPr sz="1300" spc="160" dirty="0">
                <a:latin typeface="Arial"/>
                <a:cs typeface="Arial"/>
              </a:rPr>
              <a:t>off </a:t>
            </a:r>
            <a:r>
              <a:rPr sz="1300" spc="100" dirty="0">
                <a:latin typeface="Arial"/>
                <a:cs typeface="Arial"/>
              </a:rPr>
              <a:t>of </a:t>
            </a:r>
            <a:r>
              <a:rPr sz="1300" spc="-80" dirty="0">
                <a:latin typeface="Arial"/>
                <a:cs typeface="Arial"/>
              </a:rPr>
              <a:t>Georgia’s </a:t>
            </a:r>
            <a:r>
              <a:rPr sz="1300" spc="-15" dirty="0">
                <a:latin typeface="Arial"/>
                <a:cs typeface="Arial"/>
              </a:rPr>
              <a:t>eastern </a:t>
            </a:r>
            <a:r>
              <a:rPr sz="1300" spc="-20" dirty="0">
                <a:latin typeface="Arial"/>
                <a:cs typeface="Arial"/>
              </a:rPr>
              <a:t>coast </a:t>
            </a:r>
            <a:r>
              <a:rPr sz="1300" spc="5" dirty="0">
                <a:latin typeface="Arial"/>
                <a:cs typeface="Arial"/>
              </a:rPr>
              <a:t>to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Alabama.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70" dirty="0">
                <a:latin typeface="Arial"/>
                <a:cs typeface="Arial"/>
              </a:rPr>
              <a:t>Coastal </a:t>
            </a:r>
            <a:r>
              <a:rPr sz="1300" spc="-90" dirty="0">
                <a:latin typeface="Arial"/>
                <a:cs typeface="Arial"/>
              </a:rPr>
              <a:t>Plain </a:t>
            </a:r>
            <a:r>
              <a:rPr sz="1300" spc="-55" dirty="0">
                <a:latin typeface="Arial"/>
                <a:cs typeface="Arial"/>
              </a:rPr>
              <a:t>has </a:t>
            </a:r>
            <a:r>
              <a:rPr sz="1300" spc="-100" dirty="0">
                <a:solidFill>
                  <a:srgbClr val="FF0000"/>
                </a:solidFill>
                <a:latin typeface="Arial"/>
                <a:cs typeface="Arial"/>
              </a:rPr>
              <a:t>good </a:t>
            </a:r>
            <a:r>
              <a:rPr sz="1300" spc="5" dirty="0">
                <a:solidFill>
                  <a:srgbClr val="FF0000"/>
                </a:solidFill>
                <a:latin typeface="Arial"/>
                <a:cs typeface="Arial"/>
              </a:rPr>
              <a:t>farmland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40" dirty="0">
                <a:latin typeface="Arial"/>
                <a:cs typeface="Arial"/>
              </a:rPr>
              <a:t>produces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dirty="0">
                <a:latin typeface="Arial"/>
                <a:cs typeface="Arial"/>
              </a:rPr>
              <a:t>majority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dirty="0">
                <a:latin typeface="Arial"/>
                <a:cs typeface="Arial"/>
              </a:rPr>
              <a:t>state’s</a:t>
            </a:r>
            <a:r>
              <a:rPr sz="1300" spc="235" dirty="0">
                <a:latin typeface="Arial"/>
                <a:cs typeface="Arial"/>
              </a:rPr>
              <a:t> </a:t>
            </a:r>
            <a:r>
              <a:rPr sz="1300" spc="-45" dirty="0">
                <a:latin typeface="Arial"/>
                <a:cs typeface="Arial"/>
              </a:rPr>
              <a:t>crops.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solidFill>
                  <a:srgbClr val="FF0000"/>
                </a:solidFill>
                <a:latin typeface="Arial"/>
                <a:cs typeface="Arial"/>
              </a:rPr>
              <a:t>Peanuts</a:t>
            </a:r>
            <a:r>
              <a:rPr sz="1300" spc="-55" dirty="0">
                <a:latin typeface="Arial"/>
                <a:cs typeface="Arial"/>
              </a:rPr>
              <a:t>, </a:t>
            </a:r>
            <a:r>
              <a:rPr sz="1300" spc="-80" dirty="0">
                <a:latin typeface="Arial"/>
                <a:cs typeface="Arial"/>
              </a:rPr>
              <a:t>onions, </a:t>
            </a:r>
            <a:r>
              <a:rPr sz="1300" spc="-65" dirty="0">
                <a:latin typeface="Arial"/>
                <a:cs typeface="Arial"/>
              </a:rPr>
              <a:t>pecans, </a:t>
            </a:r>
            <a:r>
              <a:rPr sz="1300" spc="-40" dirty="0">
                <a:latin typeface="Arial"/>
                <a:cs typeface="Arial"/>
              </a:rPr>
              <a:t>corn, </a:t>
            </a:r>
            <a:r>
              <a:rPr sz="1300" spc="-70" dirty="0">
                <a:latin typeface="Arial"/>
                <a:cs typeface="Arial"/>
              </a:rPr>
              <a:t>and</a:t>
            </a:r>
            <a:r>
              <a:rPr sz="1300" spc="-21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other </a:t>
            </a:r>
            <a:r>
              <a:rPr sz="1300" spc="-25" dirty="0">
                <a:latin typeface="Arial"/>
                <a:cs typeface="Arial"/>
              </a:rPr>
              <a:t>agricultural </a:t>
            </a:r>
            <a:r>
              <a:rPr sz="1300" spc="-10" dirty="0">
                <a:latin typeface="Arial"/>
                <a:cs typeface="Arial"/>
              </a:rPr>
              <a:t>products </a:t>
            </a:r>
            <a:r>
              <a:rPr sz="1300" spc="-15" dirty="0">
                <a:latin typeface="Arial"/>
                <a:cs typeface="Arial"/>
              </a:rPr>
              <a:t>are </a:t>
            </a:r>
            <a:r>
              <a:rPr sz="1300" spc="-45" dirty="0">
                <a:latin typeface="Arial"/>
                <a:cs typeface="Arial"/>
              </a:rPr>
              <a:t>grown </a:t>
            </a:r>
            <a:r>
              <a:rPr sz="1300" spc="-50" dirty="0">
                <a:latin typeface="Arial"/>
                <a:cs typeface="Arial"/>
              </a:rPr>
              <a:t>here.</a:t>
            </a:r>
            <a:endParaRPr sz="13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region has </a:t>
            </a:r>
            <a:r>
              <a:rPr sz="1300" spc="20" dirty="0">
                <a:solidFill>
                  <a:srgbClr val="FF0000"/>
                </a:solidFill>
                <a:latin typeface="Arial"/>
                <a:cs typeface="Arial"/>
              </a:rPr>
              <a:t>100 </a:t>
            </a:r>
            <a:r>
              <a:rPr sz="1300" spc="-25" dirty="0">
                <a:solidFill>
                  <a:srgbClr val="FF0000"/>
                </a:solidFill>
                <a:latin typeface="Arial"/>
                <a:cs typeface="Arial"/>
              </a:rPr>
              <a:t>miles </a:t>
            </a:r>
            <a:r>
              <a:rPr sz="1300" spc="95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1300" spc="-40" dirty="0">
                <a:solidFill>
                  <a:srgbClr val="FF0000"/>
                </a:solidFill>
                <a:latin typeface="Arial"/>
                <a:cs typeface="Arial"/>
              </a:rPr>
              <a:t>coast</a:t>
            </a:r>
            <a:r>
              <a:rPr sz="1300" spc="-40" dirty="0">
                <a:latin typeface="Arial"/>
                <a:cs typeface="Arial"/>
              </a:rPr>
              <a:t>, </a:t>
            </a:r>
            <a:r>
              <a:rPr sz="1300" spc="-30" dirty="0">
                <a:latin typeface="Arial"/>
                <a:cs typeface="Arial"/>
              </a:rPr>
              <a:t>which </a:t>
            </a:r>
            <a:r>
              <a:rPr sz="1300" spc="35" dirty="0">
                <a:latin typeface="Arial"/>
                <a:cs typeface="Arial"/>
              </a:rPr>
              <a:t>attracts </a:t>
            </a:r>
            <a:r>
              <a:rPr sz="1300" spc="-55" dirty="0">
                <a:latin typeface="Arial"/>
                <a:cs typeface="Arial"/>
              </a:rPr>
              <a:t>large </a:t>
            </a:r>
            <a:r>
              <a:rPr sz="1300" spc="-15" dirty="0">
                <a:latin typeface="Arial"/>
                <a:cs typeface="Arial"/>
              </a:rPr>
              <a:t>numbers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20" dirty="0">
                <a:latin typeface="Arial"/>
                <a:cs typeface="Arial"/>
              </a:rPr>
              <a:t>tourists</a:t>
            </a:r>
            <a:r>
              <a:rPr sz="1300" spc="280" dirty="0">
                <a:latin typeface="Arial"/>
                <a:cs typeface="Arial"/>
              </a:rPr>
              <a:t> </a:t>
            </a:r>
            <a:r>
              <a:rPr sz="1300" spc="-65" dirty="0">
                <a:latin typeface="Arial"/>
                <a:cs typeface="Arial"/>
              </a:rPr>
              <a:t>each </a:t>
            </a:r>
            <a:r>
              <a:rPr sz="1300" spc="-45" dirty="0">
                <a:latin typeface="Arial"/>
                <a:cs typeface="Arial"/>
              </a:rPr>
              <a:t>year.</a:t>
            </a:r>
            <a:endParaRPr sz="1300">
              <a:latin typeface="Arial"/>
              <a:cs typeface="Arial"/>
            </a:endParaRPr>
          </a:p>
          <a:p>
            <a:pPr marL="184785" marR="333375" indent="-172085" algn="just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300" spc="-55" dirty="0">
                <a:latin typeface="Arial"/>
                <a:cs typeface="Arial"/>
              </a:rPr>
              <a:t>The </a:t>
            </a:r>
            <a:r>
              <a:rPr sz="1300" spc="-70" dirty="0">
                <a:latin typeface="Arial"/>
                <a:cs typeface="Arial"/>
              </a:rPr>
              <a:t>Coastal </a:t>
            </a:r>
            <a:r>
              <a:rPr sz="1300" spc="-90" dirty="0">
                <a:latin typeface="Arial"/>
                <a:cs typeface="Arial"/>
              </a:rPr>
              <a:t>Plain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40" dirty="0">
                <a:latin typeface="Arial"/>
                <a:cs typeface="Arial"/>
              </a:rPr>
              <a:t>Piedmont </a:t>
            </a:r>
            <a:r>
              <a:rPr sz="1300" spc="-50" dirty="0">
                <a:latin typeface="Arial"/>
                <a:cs typeface="Arial"/>
              </a:rPr>
              <a:t>regions </a:t>
            </a:r>
            <a:r>
              <a:rPr sz="1300" spc="-15" dirty="0">
                <a:latin typeface="Arial"/>
                <a:cs typeface="Arial"/>
              </a:rPr>
              <a:t>are </a:t>
            </a:r>
            <a:r>
              <a:rPr sz="1300" spc="5" dirty="0">
                <a:solidFill>
                  <a:srgbClr val="FF0000"/>
                </a:solidFill>
                <a:latin typeface="Arial"/>
                <a:cs typeface="Arial"/>
              </a:rPr>
              <a:t>more </a:t>
            </a:r>
            <a:r>
              <a:rPr sz="1300" spc="-35" dirty="0">
                <a:solidFill>
                  <a:srgbClr val="FF0000"/>
                </a:solidFill>
                <a:latin typeface="Arial"/>
                <a:cs typeface="Arial"/>
              </a:rPr>
              <a:t>humid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20" dirty="0">
                <a:latin typeface="Arial"/>
                <a:cs typeface="Arial"/>
              </a:rPr>
              <a:t>tropical </a:t>
            </a:r>
            <a:r>
              <a:rPr sz="1300" dirty="0">
                <a:latin typeface="Arial"/>
                <a:cs typeface="Arial"/>
              </a:rPr>
              <a:t>than </a:t>
            </a:r>
            <a:r>
              <a:rPr sz="1300" spc="30" dirty="0">
                <a:latin typeface="Arial"/>
                <a:cs typeface="Arial"/>
              </a:rPr>
              <a:t>the </a:t>
            </a:r>
            <a:r>
              <a:rPr sz="1300" dirty="0">
                <a:latin typeface="Arial"/>
                <a:cs typeface="Arial"/>
              </a:rPr>
              <a:t>other  </a:t>
            </a:r>
            <a:r>
              <a:rPr sz="1300" spc="-50" dirty="0">
                <a:latin typeface="Arial"/>
                <a:cs typeface="Arial"/>
              </a:rPr>
              <a:t>regions </a:t>
            </a:r>
            <a:r>
              <a:rPr sz="1300" spc="-60" dirty="0">
                <a:latin typeface="Arial"/>
                <a:cs typeface="Arial"/>
              </a:rPr>
              <a:t>because </a:t>
            </a:r>
            <a:r>
              <a:rPr sz="1300" spc="10" dirty="0">
                <a:latin typeface="Arial"/>
                <a:cs typeface="Arial"/>
              </a:rPr>
              <a:t>they </a:t>
            </a:r>
            <a:r>
              <a:rPr sz="1300" spc="-15" dirty="0">
                <a:latin typeface="Arial"/>
                <a:cs typeface="Arial"/>
              </a:rPr>
              <a:t>are </a:t>
            </a:r>
            <a:r>
              <a:rPr sz="1300" spc="-10" dirty="0">
                <a:latin typeface="Arial"/>
                <a:cs typeface="Arial"/>
              </a:rPr>
              <a:t>between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25" dirty="0">
                <a:latin typeface="Arial"/>
                <a:cs typeface="Arial"/>
              </a:rPr>
              <a:t>warm </a:t>
            </a:r>
            <a:r>
              <a:rPr sz="1300" spc="-5" dirty="0">
                <a:latin typeface="Arial"/>
                <a:cs typeface="Arial"/>
              </a:rPr>
              <a:t>waters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-15" dirty="0">
                <a:latin typeface="Arial"/>
                <a:cs typeface="Arial"/>
              </a:rPr>
              <a:t>Gulf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00" spc="-40" dirty="0">
                <a:latin typeface="Arial"/>
                <a:cs typeface="Arial"/>
              </a:rPr>
              <a:t>ftexico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35" dirty="0">
                <a:latin typeface="Arial"/>
                <a:cs typeface="Arial"/>
              </a:rPr>
              <a:t>the  </a:t>
            </a:r>
            <a:r>
              <a:rPr sz="1300" spc="-20" dirty="0">
                <a:latin typeface="Arial"/>
                <a:cs typeface="Arial"/>
              </a:rPr>
              <a:t>Atlantic</a:t>
            </a:r>
            <a:r>
              <a:rPr sz="1300" spc="30" dirty="0">
                <a:latin typeface="Arial"/>
                <a:cs typeface="Arial"/>
              </a:rPr>
              <a:t> </a:t>
            </a:r>
            <a:r>
              <a:rPr sz="1300" spc="-125" dirty="0">
                <a:latin typeface="Arial"/>
                <a:cs typeface="Arial"/>
              </a:rPr>
              <a:t>Ocean.</a:t>
            </a:r>
            <a:endParaRPr sz="1300">
              <a:latin typeface="Arial"/>
              <a:cs typeface="Arial"/>
            </a:endParaRPr>
          </a:p>
          <a:p>
            <a:pPr marL="184785" marR="26670" indent="-172085">
              <a:lnSpc>
                <a:spcPts val="1620"/>
              </a:lnSpc>
              <a:spcBef>
                <a:spcPts val="50"/>
              </a:spcBef>
              <a:buChar char="•"/>
              <a:tabLst>
                <a:tab pos="185420" algn="l"/>
              </a:tabLst>
            </a:pPr>
            <a:r>
              <a:rPr sz="1300" spc="-20" dirty="0">
                <a:latin typeface="Arial"/>
                <a:cs typeface="Arial"/>
              </a:rPr>
              <a:t>Summer </a:t>
            </a:r>
            <a:r>
              <a:rPr sz="1300" spc="-5" dirty="0">
                <a:latin typeface="Arial"/>
                <a:cs typeface="Arial"/>
              </a:rPr>
              <a:t>tends </a:t>
            </a:r>
            <a:r>
              <a:rPr sz="1300" spc="10" dirty="0">
                <a:latin typeface="Arial"/>
                <a:cs typeface="Arial"/>
              </a:rPr>
              <a:t>to </a:t>
            </a:r>
            <a:r>
              <a:rPr sz="1300" spc="-55" dirty="0">
                <a:latin typeface="Arial"/>
                <a:cs typeface="Arial"/>
              </a:rPr>
              <a:t>be </a:t>
            </a:r>
            <a:r>
              <a:rPr sz="1300" spc="-90" dirty="0">
                <a:latin typeface="Arial"/>
                <a:cs typeface="Arial"/>
              </a:rPr>
              <a:t>long </a:t>
            </a:r>
            <a:r>
              <a:rPr sz="1300" spc="-70" dirty="0">
                <a:latin typeface="Arial"/>
                <a:cs typeface="Arial"/>
              </a:rPr>
              <a:t>and </a:t>
            </a:r>
            <a:r>
              <a:rPr sz="1300" spc="-45" dirty="0">
                <a:latin typeface="Arial"/>
                <a:cs typeface="Arial"/>
              </a:rPr>
              <a:t>hot, </a:t>
            </a:r>
            <a:r>
              <a:rPr sz="1300" spc="-40" dirty="0">
                <a:latin typeface="Arial"/>
                <a:cs typeface="Arial"/>
              </a:rPr>
              <a:t>while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dirty="0">
                <a:solidFill>
                  <a:srgbClr val="FF0000"/>
                </a:solidFill>
                <a:latin typeface="Arial"/>
                <a:cs typeface="Arial"/>
              </a:rPr>
              <a:t>winter </a:t>
            </a:r>
            <a:r>
              <a:rPr sz="1300" spc="-50" dirty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sz="1300" spc="-30" dirty="0">
                <a:solidFill>
                  <a:srgbClr val="FF0000"/>
                </a:solidFill>
                <a:latin typeface="Arial"/>
                <a:cs typeface="Arial"/>
              </a:rPr>
              <a:t>mild </a:t>
            </a:r>
            <a:r>
              <a:rPr sz="1300" spc="-30" dirty="0">
                <a:latin typeface="Arial"/>
                <a:cs typeface="Arial"/>
              </a:rPr>
              <a:t>compared </a:t>
            </a:r>
            <a:r>
              <a:rPr sz="1300" spc="5" dirty="0">
                <a:latin typeface="Arial"/>
                <a:cs typeface="Arial"/>
              </a:rPr>
              <a:t>to </a:t>
            </a:r>
            <a:r>
              <a:rPr sz="1300" spc="35" dirty="0">
                <a:latin typeface="Arial"/>
                <a:cs typeface="Arial"/>
              </a:rPr>
              <a:t>the </a:t>
            </a:r>
            <a:r>
              <a:rPr sz="1300" spc="55" dirty="0">
                <a:latin typeface="Arial"/>
                <a:cs typeface="Arial"/>
              </a:rPr>
              <a:t>rest </a:t>
            </a:r>
            <a:r>
              <a:rPr sz="1300" spc="95" dirty="0">
                <a:latin typeface="Arial"/>
                <a:cs typeface="Arial"/>
              </a:rPr>
              <a:t>of </a:t>
            </a:r>
            <a:r>
              <a:rPr sz="1350" spc="40" dirty="0">
                <a:latin typeface="Arial"/>
                <a:cs typeface="Arial"/>
              </a:rPr>
              <a:t>the  </a:t>
            </a:r>
            <a:r>
              <a:rPr sz="1350" spc="-15" dirty="0">
                <a:latin typeface="Arial"/>
                <a:cs typeface="Arial"/>
              </a:rPr>
              <a:t>state.</a:t>
            </a:r>
            <a:endParaRPr sz="13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965" y="139445"/>
            <a:ext cx="6642100" cy="8796655"/>
          </a:xfrm>
          <a:custGeom>
            <a:avLst/>
            <a:gdLst/>
            <a:ahLst/>
            <a:cxnLst/>
            <a:rect l="l" t="t" r="r" b="b"/>
            <a:pathLst>
              <a:path w="6642100" h="8796655">
                <a:moveTo>
                  <a:pt x="6641592" y="8796528"/>
                </a:moveTo>
                <a:lnTo>
                  <a:pt x="6641592" y="0"/>
                </a:lnTo>
                <a:lnTo>
                  <a:pt x="0" y="0"/>
                </a:lnTo>
                <a:lnTo>
                  <a:pt x="0" y="8796528"/>
                </a:lnTo>
                <a:lnTo>
                  <a:pt x="6641592" y="879652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739" y="8970267"/>
            <a:ext cx="981075" cy="160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120" dirty="0">
                <a:latin typeface="Trebuchet MS"/>
                <a:cs typeface="Trebuchet MS"/>
              </a:rPr>
              <a:t>© </a:t>
            </a:r>
            <a:r>
              <a:rPr sz="900" spc="70" dirty="0">
                <a:latin typeface="Times New Roman"/>
                <a:cs typeface="Times New Roman"/>
              </a:rPr>
              <a:t>Brain</a:t>
            </a:r>
            <a:r>
              <a:rPr sz="900" spc="-135" dirty="0">
                <a:latin typeface="Times New Roman"/>
                <a:cs typeface="Times New Roman"/>
              </a:rPr>
              <a:t> </a:t>
            </a:r>
            <a:r>
              <a:rPr sz="900" spc="65" dirty="0">
                <a:latin typeface="Times New Roman"/>
                <a:cs typeface="Times New Roman"/>
              </a:rPr>
              <a:t>Wrinkles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B8D4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6839" y="79246"/>
            <a:ext cx="6371844" cy="6701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2382" y="227838"/>
            <a:ext cx="6080760" cy="6403975"/>
          </a:xfrm>
          <a:custGeom>
            <a:avLst/>
            <a:gdLst/>
            <a:ahLst/>
            <a:cxnLst/>
            <a:rect l="l" t="t" r="r" b="b"/>
            <a:pathLst>
              <a:path w="6080759" h="6403975">
                <a:moveTo>
                  <a:pt x="0" y="6403848"/>
                </a:moveTo>
                <a:lnTo>
                  <a:pt x="6080760" y="6403848"/>
                </a:lnTo>
                <a:lnTo>
                  <a:pt x="6080760" y="0"/>
                </a:lnTo>
                <a:lnTo>
                  <a:pt x="0" y="0"/>
                </a:lnTo>
                <a:lnTo>
                  <a:pt x="0" y="6403848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32382" y="227838"/>
            <a:ext cx="6080760" cy="6403975"/>
          </a:xfrm>
          <a:custGeom>
            <a:avLst/>
            <a:gdLst/>
            <a:ahLst/>
            <a:cxnLst/>
            <a:rect l="l" t="t" r="r" b="b"/>
            <a:pathLst>
              <a:path w="6080759" h="6403975">
                <a:moveTo>
                  <a:pt x="0" y="6403848"/>
                </a:moveTo>
                <a:lnTo>
                  <a:pt x="6080760" y="6403848"/>
                </a:lnTo>
                <a:lnTo>
                  <a:pt x="6080760" y="0"/>
                </a:lnTo>
                <a:lnTo>
                  <a:pt x="0" y="0"/>
                </a:lnTo>
                <a:lnTo>
                  <a:pt x="0" y="640384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84960" y="80770"/>
            <a:ext cx="6269736" cy="6777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56232" y="352043"/>
            <a:ext cx="5529072" cy="61539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18132" y="313943"/>
            <a:ext cx="5605780" cy="6230620"/>
          </a:xfrm>
          <a:custGeom>
            <a:avLst/>
            <a:gdLst/>
            <a:ahLst/>
            <a:cxnLst/>
            <a:rect l="l" t="t" r="r" b="b"/>
            <a:pathLst>
              <a:path w="5605780" h="6230620">
                <a:moveTo>
                  <a:pt x="0" y="6230111"/>
                </a:moveTo>
                <a:lnTo>
                  <a:pt x="5605272" y="6230111"/>
                </a:lnTo>
                <a:lnTo>
                  <a:pt x="5605272" y="0"/>
                </a:lnTo>
                <a:lnTo>
                  <a:pt x="0" y="0"/>
                </a:lnTo>
                <a:lnTo>
                  <a:pt x="0" y="6230111"/>
                </a:lnTo>
                <a:close/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01139" y="2183892"/>
            <a:ext cx="6490716" cy="13898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7047" y="2209800"/>
            <a:ext cx="6384035" cy="12816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35379" y="2318130"/>
            <a:ext cx="6167882" cy="10657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39567" y="3331464"/>
            <a:ext cx="4239767" cy="13853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5476" y="3357371"/>
            <a:ext cx="4133087" cy="12771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73298" y="3465448"/>
            <a:ext cx="3916553" cy="10614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58811" y="5210555"/>
            <a:ext cx="1435607" cy="14356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36535" y="5288279"/>
            <a:ext cx="1280159" cy="1280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8739" y="6646570"/>
            <a:ext cx="1295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65" dirty="0">
                <a:latin typeface="Trebuchet MS"/>
                <a:cs typeface="Trebuchet MS"/>
              </a:rPr>
              <a:t>© </a:t>
            </a:r>
            <a:r>
              <a:rPr sz="1200" spc="95" dirty="0">
                <a:latin typeface="Times New Roman"/>
                <a:cs typeface="Times New Roman"/>
              </a:rPr>
              <a:t>Brain</a:t>
            </a:r>
            <a:r>
              <a:rPr sz="1200" spc="-180" dirty="0">
                <a:latin typeface="Times New Roman"/>
                <a:cs typeface="Times New Roman"/>
              </a:rPr>
              <a:t> </a:t>
            </a:r>
            <a:r>
              <a:rPr sz="1200" spc="85" dirty="0">
                <a:latin typeface="Times New Roman"/>
                <a:cs typeface="Times New Roman"/>
              </a:rPr>
              <a:t>Wrinkles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785617" y="819988"/>
            <a:ext cx="385889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i="1" spc="-1905" dirty="0">
                <a:latin typeface="Arial"/>
                <a:cs typeface="Arial"/>
              </a:rPr>
              <a:t>Geo</a:t>
            </a:r>
            <a:r>
              <a:rPr sz="9600" b="1" i="1" spc="-1115" dirty="0">
                <a:latin typeface="Arial"/>
                <a:cs typeface="Arial"/>
              </a:rPr>
              <a:t>r</a:t>
            </a:r>
            <a:r>
              <a:rPr sz="9600" b="1" i="1" spc="-1125" dirty="0">
                <a:latin typeface="Arial"/>
                <a:cs typeface="Arial"/>
              </a:rPr>
              <a:t>gi</a:t>
            </a:r>
            <a:r>
              <a:rPr sz="9600" b="1" i="1" spc="-1385" dirty="0">
                <a:latin typeface="Arial"/>
                <a:cs typeface="Arial"/>
              </a:rPr>
              <a:t>a</a:t>
            </a:r>
            <a:r>
              <a:rPr sz="9600" b="1" i="1" spc="-1835" dirty="0">
                <a:latin typeface="Arial"/>
                <a:cs typeface="Arial"/>
              </a:rPr>
              <a:t>’s</a:t>
            </a:r>
            <a:endParaRPr sz="9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8D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962" y="761"/>
            <a:ext cx="8229600" cy="6858000"/>
          </a:xfrm>
          <a:custGeom>
            <a:avLst/>
            <a:gdLst/>
            <a:ahLst/>
            <a:cxnLst/>
            <a:rect l="l" t="t" r="r" b="b"/>
            <a:pathLst>
              <a:path w="8229600" h="6858000">
                <a:moveTo>
                  <a:pt x="0" y="6858000"/>
                </a:moveTo>
                <a:lnTo>
                  <a:pt x="8229600" y="6858000"/>
                </a:lnTo>
                <a:lnTo>
                  <a:pt x="8229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94688" y="19811"/>
            <a:ext cx="5826252" cy="1496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3644" y="47244"/>
            <a:ext cx="5707380" cy="1379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7811" y="122301"/>
            <a:ext cx="5558282" cy="1229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40" y="1359484"/>
            <a:ext cx="7677784" cy="5503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4200" marR="5080" indent="-571500">
              <a:lnSpc>
                <a:spcPct val="100000"/>
              </a:lnSpc>
              <a:spcBef>
                <a:spcPts val="95"/>
              </a:spcBef>
              <a:buChar char="•"/>
              <a:tabLst>
                <a:tab pos="584200" algn="l"/>
                <a:tab pos="584835" algn="l"/>
              </a:tabLst>
            </a:pPr>
            <a:r>
              <a:rPr sz="2800" spc="-195" dirty="0">
                <a:latin typeface="Arial"/>
                <a:cs typeface="Arial"/>
              </a:rPr>
              <a:t>Georgia </a:t>
            </a:r>
            <a:r>
              <a:rPr sz="2800" spc="-105" dirty="0">
                <a:latin typeface="Arial"/>
                <a:cs typeface="Arial"/>
              </a:rPr>
              <a:t>is </a:t>
            </a:r>
            <a:r>
              <a:rPr sz="2800" spc="-190" dirty="0">
                <a:latin typeface="Arial"/>
                <a:cs typeface="Arial"/>
              </a:rPr>
              <a:t>a </a:t>
            </a:r>
            <a:r>
              <a:rPr sz="2800" spc="-130" dirty="0">
                <a:latin typeface="Arial"/>
                <a:cs typeface="Arial"/>
              </a:rPr>
              <a:t>geographically </a:t>
            </a:r>
            <a:r>
              <a:rPr sz="2800" spc="-60" dirty="0">
                <a:latin typeface="Arial"/>
                <a:cs typeface="Arial"/>
              </a:rPr>
              <a:t>diverse </a:t>
            </a:r>
            <a:r>
              <a:rPr sz="2800" spc="30" dirty="0">
                <a:latin typeface="Arial"/>
                <a:cs typeface="Arial"/>
              </a:rPr>
              <a:t>state </a:t>
            </a:r>
            <a:r>
              <a:rPr sz="2800" spc="90" dirty="0">
                <a:latin typeface="Arial"/>
                <a:cs typeface="Arial"/>
              </a:rPr>
              <a:t>that </a:t>
            </a:r>
            <a:r>
              <a:rPr sz="2800" spc="-110" dirty="0">
                <a:latin typeface="Arial"/>
                <a:cs typeface="Arial"/>
              </a:rPr>
              <a:t>is  </a:t>
            </a:r>
            <a:r>
              <a:rPr sz="2800" spc="-120" dirty="0">
                <a:latin typeface="Arial"/>
                <a:cs typeface="Arial"/>
              </a:rPr>
              <a:t>divided </a:t>
            </a:r>
            <a:r>
              <a:rPr sz="2800" spc="-110" dirty="0">
                <a:latin typeface="Arial"/>
                <a:cs typeface="Arial"/>
              </a:rPr>
              <a:t>into </a:t>
            </a:r>
            <a:r>
              <a:rPr sz="2800" spc="75" dirty="0">
                <a:latin typeface="Arial"/>
                <a:cs typeface="Arial"/>
              </a:rPr>
              <a:t>five</a:t>
            </a:r>
            <a:r>
              <a:rPr sz="2800" spc="385" dirty="0">
                <a:latin typeface="Arial"/>
                <a:cs typeface="Arial"/>
              </a:rPr>
              <a:t> </a:t>
            </a:r>
            <a:r>
              <a:rPr sz="2800" spc="-135" dirty="0">
                <a:latin typeface="Arial"/>
                <a:cs typeface="Arial"/>
              </a:rPr>
              <a:t>regions.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584200" marR="69215" indent="-571500">
              <a:lnSpc>
                <a:spcPct val="100000"/>
              </a:lnSpc>
              <a:buChar char="•"/>
              <a:tabLst>
                <a:tab pos="584200" algn="l"/>
                <a:tab pos="584835" algn="l"/>
              </a:tabLst>
            </a:pPr>
            <a:r>
              <a:rPr sz="2800" spc="-114" dirty="0">
                <a:latin typeface="Arial"/>
                <a:cs typeface="Arial"/>
              </a:rPr>
              <a:t>The </a:t>
            </a:r>
            <a:r>
              <a:rPr sz="2800" spc="229" dirty="0">
                <a:latin typeface="Arial"/>
                <a:cs typeface="Arial"/>
              </a:rPr>
              <a:t>first </a:t>
            </a:r>
            <a:r>
              <a:rPr sz="2800" spc="65" dirty="0">
                <a:latin typeface="Arial"/>
                <a:cs typeface="Arial"/>
              </a:rPr>
              <a:t>three </a:t>
            </a:r>
            <a:r>
              <a:rPr sz="2800" spc="-105" dirty="0">
                <a:latin typeface="Arial"/>
                <a:cs typeface="Arial"/>
              </a:rPr>
              <a:t>regions </a:t>
            </a:r>
            <a:r>
              <a:rPr sz="2800" spc="-215" dirty="0">
                <a:latin typeface="Arial"/>
                <a:cs typeface="Arial"/>
              </a:rPr>
              <a:t>(</a:t>
            </a:r>
            <a:r>
              <a:rPr sz="2800" b="1" spc="-215" dirty="0">
                <a:latin typeface="Arial"/>
                <a:cs typeface="Arial"/>
              </a:rPr>
              <a:t>Appalachian </a:t>
            </a:r>
            <a:r>
              <a:rPr sz="2800" b="1" spc="-190" dirty="0">
                <a:latin typeface="Arial"/>
                <a:cs typeface="Arial"/>
              </a:rPr>
              <a:t>Plateau</a:t>
            </a:r>
            <a:r>
              <a:rPr sz="2800" spc="-190" dirty="0">
                <a:latin typeface="Arial"/>
                <a:cs typeface="Arial"/>
              </a:rPr>
              <a:t>,  </a:t>
            </a:r>
            <a:r>
              <a:rPr sz="2800" b="1" spc="-320" dirty="0">
                <a:latin typeface="Arial"/>
                <a:cs typeface="Arial"/>
              </a:rPr>
              <a:t>Ridge </a:t>
            </a:r>
            <a:r>
              <a:rPr sz="2800" b="1" spc="-484" dirty="0">
                <a:latin typeface="Arial"/>
                <a:cs typeface="Arial"/>
              </a:rPr>
              <a:t>&amp; </a:t>
            </a:r>
            <a:r>
              <a:rPr sz="2800" b="1" spc="-210" dirty="0">
                <a:latin typeface="Arial"/>
                <a:cs typeface="Arial"/>
              </a:rPr>
              <a:t>Valley</a:t>
            </a:r>
            <a:r>
              <a:rPr sz="2800" spc="-210" dirty="0">
                <a:latin typeface="Arial"/>
                <a:cs typeface="Arial"/>
              </a:rPr>
              <a:t>, </a:t>
            </a:r>
            <a:r>
              <a:rPr sz="2800" spc="-140" dirty="0">
                <a:latin typeface="Arial"/>
                <a:cs typeface="Arial"/>
              </a:rPr>
              <a:t>and </a:t>
            </a:r>
            <a:r>
              <a:rPr sz="2800" b="1" spc="-240" dirty="0">
                <a:latin typeface="Arial"/>
                <a:cs typeface="Arial"/>
              </a:rPr>
              <a:t>Blue </a:t>
            </a:r>
            <a:r>
              <a:rPr sz="2800" b="1" spc="-250" dirty="0">
                <a:latin typeface="Arial"/>
                <a:cs typeface="Arial"/>
              </a:rPr>
              <a:t>Ridge</a:t>
            </a:r>
            <a:r>
              <a:rPr sz="2800" spc="-250" dirty="0">
                <a:latin typeface="Arial"/>
                <a:cs typeface="Arial"/>
              </a:rPr>
              <a:t>) </a:t>
            </a:r>
            <a:r>
              <a:rPr sz="2800" spc="-30" dirty="0">
                <a:latin typeface="Arial"/>
                <a:cs typeface="Arial"/>
              </a:rPr>
              <a:t>are </a:t>
            </a:r>
            <a:r>
              <a:rPr sz="2800" spc="-165" dirty="0">
                <a:latin typeface="Arial"/>
                <a:cs typeface="Arial"/>
              </a:rPr>
              <a:t>in </a:t>
            </a:r>
            <a:r>
              <a:rPr sz="2800" spc="70" dirty="0">
                <a:latin typeface="Arial"/>
                <a:cs typeface="Arial"/>
              </a:rPr>
              <a:t>the  </a:t>
            </a:r>
            <a:r>
              <a:rPr sz="2800" spc="-80" dirty="0">
                <a:latin typeface="Arial"/>
                <a:cs typeface="Arial"/>
              </a:rPr>
              <a:t>mountains </a:t>
            </a:r>
            <a:r>
              <a:rPr sz="2800" spc="-140" dirty="0">
                <a:latin typeface="Arial"/>
                <a:cs typeface="Arial"/>
              </a:rPr>
              <a:t>and </a:t>
            </a:r>
            <a:r>
              <a:rPr sz="2800" spc="-30" dirty="0">
                <a:latin typeface="Arial"/>
                <a:cs typeface="Arial"/>
              </a:rPr>
              <a:t>foothills </a:t>
            </a:r>
            <a:r>
              <a:rPr sz="2800" spc="215" dirty="0">
                <a:latin typeface="Arial"/>
                <a:cs typeface="Arial"/>
              </a:rPr>
              <a:t>of </a:t>
            </a:r>
            <a:r>
              <a:rPr sz="2800" spc="75" dirty="0">
                <a:latin typeface="Arial"/>
                <a:cs typeface="Arial"/>
              </a:rPr>
              <a:t>the </a:t>
            </a:r>
            <a:r>
              <a:rPr sz="2800" spc="30" dirty="0">
                <a:latin typeface="Arial"/>
                <a:cs typeface="Arial"/>
              </a:rPr>
              <a:t>state </a:t>
            </a:r>
            <a:r>
              <a:rPr sz="2800" spc="-140" dirty="0">
                <a:latin typeface="Arial"/>
                <a:cs typeface="Arial"/>
              </a:rPr>
              <a:t>and </a:t>
            </a:r>
            <a:r>
              <a:rPr sz="2800" spc="155" dirty="0">
                <a:latin typeface="Arial"/>
                <a:cs typeface="Arial"/>
              </a:rPr>
              <a:t>form  </a:t>
            </a:r>
            <a:r>
              <a:rPr sz="2800" spc="90" dirty="0">
                <a:latin typeface="Arial"/>
                <a:cs typeface="Arial"/>
              </a:rPr>
              <a:t>part </a:t>
            </a:r>
            <a:r>
              <a:rPr sz="2800" spc="215" dirty="0">
                <a:latin typeface="Arial"/>
                <a:cs typeface="Arial"/>
              </a:rPr>
              <a:t>of </a:t>
            </a:r>
            <a:r>
              <a:rPr sz="2800" spc="75" dirty="0">
                <a:latin typeface="Arial"/>
                <a:cs typeface="Arial"/>
              </a:rPr>
              <a:t>the </a:t>
            </a:r>
            <a:r>
              <a:rPr sz="2800" spc="-135" dirty="0">
                <a:latin typeface="Arial"/>
                <a:cs typeface="Arial"/>
              </a:rPr>
              <a:t>Appalachian </a:t>
            </a:r>
            <a:r>
              <a:rPr sz="2800" spc="-65" dirty="0">
                <a:latin typeface="Arial"/>
                <a:cs typeface="Arial"/>
              </a:rPr>
              <a:t>ftountain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range.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584200" marR="270510" indent="-571500">
              <a:lnSpc>
                <a:spcPct val="100000"/>
              </a:lnSpc>
              <a:buChar char="•"/>
              <a:tabLst>
                <a:tab pos="584200" algn="l"/>
                <a:tab pos="584835" algn="l"/>
              </a:tabLst>
            </a:pPr>
            <a:r>
              <a:rPr sz="2800" spc="-114" dirty="0">
                <a:latin typeface="Arial"/>
                <a:cs typeface="Arial"/>
              </a:rPr>
              <a:t>The </a:t>
            </a:r>
            <a:r>
              <a:rPr sz="2800" spc="5" dirty="0">
                <a:latin typeface="Arial"/>
                <a:cs typeface="Arial"/>
              </a:rPr>
              <a:t>other </a:t>
            </a:r>
            <a:r>
              <a:rPr sz="2800" spc="55" dirty="0">
                <a:latin typeface="Arial"/>
                <a:cs typeface="Arial"/>
              </a:rPr>
              <a:t>two </a:t>
            </a:r>
            <a:r>
              <a:rPr sz="2800" spc="-155" dirty="0">
                <a:latin typeface="Arial"/>
                <a:cs typeface="Arial"/>
              </a:rPr>
              <a:t>(</a:t>
            </a:r>
            <a:r>
              <a:rPr sz="2800" b="1" spc="-155" dirty="0">
                <a:latin typeface="Arial"/>
                <a:cs typeface="Arial"/>
              </a:rPr>
              <a:t>Piedmont </a:t>
            </a:r>
            <a:r>
              <a:rPr sz="2800" spc="-140" dirty="0">
                <a:latin typeface="Arial"/>
                <a:cs typeface="Arial"/>
              </a:rPr>
              <a:t>and </a:t>
            </a:r>
            <a:r>
              <a:rPr sz="2800" b="1" spc="-229" dirty="0">
                <a:latin typeface="Arial"/>
                <a:cs typeface="Arial"/>
              </a:rPr>
              <a:t>Coastal </a:t>
            </a:r>
            <a:r>
              <a:rPr sz="2800" b="1" spc="-204" dirty="0">
                <a:latin typeface="Arial"/>
                <a:cs typeface="Arial"/>
              </a:rPr>
              <a:t>Plain</a:t>
            </a:r>
            <a:r>
              <a:rPr sz="2800" spc="-204" dirty="0">
                <a:latin typeface="Arial"/>
                <a:cs typeface="Arial"/>
              </a:rPr>
              <a:t>)  </a:t>
            </a:r>
            <a:r>
              <a:rPr sz="2800" spc="-135" dirty="0">
                <a:latin typeface="Arial"/>
                <a:cs typeface="Arial"/>
              </a:rPr>
              <a:t>include </a:t>
            </a:r>
            <a:r>
              <a:rPr sz="2800" spc="-85" dirty="0">
                <a:latin typeface="Arial"/>
                <a:cs typeface="Arial"/>
              </a:rPr>
              <a:t>coastal </a:t>
            </a:r>
            <a:r>
              <a:rPr sz="2800" spc="-140" dirty="0">
                <a:latin typeface="Arial"/>
                <a:cs typeface="Arial"/>
              </a:rPr>
              <a:t>and </a:t>
            </a:r>
            <a:r>
              <a:rPr sz="2800" spc="5" dirty="0">
                <a:latin typeface="Arial"/>
                <a:cs typeface="Arial"/>
              </a:rPr>
              <a:t>farming </a:t>
            </a:r>
            <a:r>
              <a:rPr sz="2800" spc="-105" dirty="0">
                <a:latin typeface="Arial"/>
                <a:cs typeface="Arial"/>
              </a:rPr>
              <a:t>areas, </a:t>
            </a:r>
            <a:r>
              <a:rPr sz="2800" spc="-145" dirty="0">
                <a:latin typeface="Arial"/>
                <a:cs typeface="Arial"/>
              </a:rPr>
              <a:t>as </a:t>
            </a:r>
            <a:r>
              <a:rPr sz="2800" spc="-65" dirty="0">
                <a:latin typeface="Arial"/>
                <a:cs typeface="Arial"/>
              </a:rPr>
              <a:t>well </a:t>
            </a:r>
            <a:r>
              <a:rPr sz="2800" spc="-145" dirty="0">
                <a:latin typeface="Arial"/>
                <a:cs typeface="Arial"/>
              </a:rPr>
              <a:t>as  </a:t>
            </a:r>
            <a:r>
              <a:rPr sz="2800" spc="-45" dirty="0">
                <a:latin typeface="Arial"/>
                <a:cs typeface="Arial"/>
              </a:rPr>
              <a:t>some </a:t>
            </a:r>
            <a:r>
              <a:rPr sz="2800" spc="220" dirty="0">
                <a:latin typeface="Arial"/>
                <a:cs typeface="Arial"/>
              </a:rPr>
              <a:t>of </a:t>
            </a:r>
            <a:r>
              <a:rPr sz="2800" spc="75" dirty="0">
                <a:latin typeface="Arial"/>
                <a:cs typeface="Arial"/>
              </a:rPr>
              <a:t>the </a:t>
            </a:r>
            <a:r>
              <a:rPr sz="2800" spc="-105" dirty="0">
                <a:latin typeface="Arial"/>
                <a:cs typeface="Arial"/>
              </a:rPr>
              <a:t>large </a:t>
            </a:r>
            <a:r>
              <a:rPr sz="2800" spc="-40" dirty="0">
                <a:latin typeface="Arial"/>
                <a:cs typeface="Arial"/>
              </a:rPr>
              <a:t>cities </a:t>
            </a:r>
            <a:r>
              <a:rPr sz="2800" spc="-165" dirty="0">
                <a:latin typeface="Arial"/>
                <a:cs typeface="Arial"/>
              </a:rPr>
              <a:t>in </a:t>
            </a:r>
            <a:r>
              <a:rPr sz="2800" spc="75" dirty="0">
                <a:latin typeface="Arial"/>
                <a:cs typeface="Arial"/>
              </a:rPr>
              <a:t>the </a:t>
            </a:r>
            <a:r>
              <a:rPr sz="2800" spc="-70" dirty="0">
                <a:latin typeface="Arial"/>
                <a:cs typeface="Arial"/>
              </a:rPr>
              <a:t>middle </a:t>
            </a:r>
            <a:r>
              <a:rPr sz="2800" spc="215" dirty="0">
                <a:latin typeface="Arial"/>
                <a:cs typeface="Arial"/>
              </a:rPr>
              <a:t>of </a:t>
            </a:r>
            <a:r>
              <a:rPr sz="2800" spc="75" dirty="0">
                <a:latin typeface="Arial"/>
                <a:cs typeface="Arial"/>
              </a:rPr>
              <a:t>the  </a:t>
            </a:r>
            <a:r>
              <a:rPr sz="2800" spc="-30" dirty="0">
                <a:latin typeface="Arial"/>
                <a:cs typeface="Arial"/>
              </a:rPr>
              <a:t>state.</a:t>
            </a:r>
            <a:endParaRPr sz="2800">
              <a:latin typeface="Arial"/>
              <a:cs typeface="Arial"/>
            </a:endParaRPr>
          </a:p>
          <a:p>
            <a:pPr marL="184150">
              <a:lnSpc>
                <a:spcPct val="100000"/>
              </a:lnSpc>
              <a:spcBef>
                <a:spcPts val="1485"/>
              </a:spcBef>
            </a:pPr>
            <a:r>
              <a:rPr sz="1100" spc="155" dirty="0">
                <a:latin typeface="Trebuchet MS"/>
                <a:cs typeface="Trebuchet MS"/>
              </a:rPr>
              <a:t>© </a:t>
            </a:r>
            <a:r>
              <a:rPr sz="1100" spc="85" dirty="0">
                <a:latin typeface="Times New Roman"/>
                <a:cs typeface="Times New Roman"/>
              </a:rPr>
              <a:t>Brain</a:t>
            </a:r>
            <a:r>
              <a:rPr sz="1100" spc="-120" dirty="0">
                <a:latin typeface="Times New Roman"/>
                <a:cs typeface="Times New Roman"/>
              </a:rPr>
              <a:t> </a:t>
            </a:r>
            <a:r>
              <a:rPr sz="1100" spc="80" dirty="0">
                <a:latin typeface="Times New Roman"/>
                <a:cs typeface="Times New Roman"/>
              </a:rPr>
              <a:t>Wrinkles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3552</Words>
  <Application>Microsoft Office PowerPoint</Application>
  <PresentationFormat>Custom</PresentationFormat>
  <Paragraphs>450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Tahoma</vt:lpstr>
      <vt:lpstr>Times New Roman</vt:lpstr>
      <vt:lpstr>Trebuchet MS</vt:lpstr>
      <vt:lpstr>Verdana</vt:lpstr>
      <vt:lpstr>Office Theme</vt:lpstr>
      <vt:lpstr>Georgia’s</vt:lpstr>
      <vt:lpstr>SS8G1 Describe Georgia’s geography and  climate.</vt:lpstr>
      <vt:lpstr>TEACHER INFO: CLOZE Notes</vt:lpstr>
      <vt:lpstr>PowerPoint Presentation</vt:lpstr>
      <vt:lpstr>PowerPoint Presentation</vt:lpstr>
      <vt:lpstr>PowerPoint Presentation</vt:lpstr>
      <vt:lpstr>PowerPoint Presentation</vt:lpstr>
      <vt:lpstr>Georgia’s</vt:lpstr>
      <vt:lpstr>PowerPoint Presentation</vt:lpstr>
      <vt:lpstr>Blue Ridge</vt:lpstr>
      <vt:lpstr>PowerPoint Presentation</vt:lpstr>
      <vt:lpstr>PowerPoint Presentation</vt:lpstr>
      <vt:lpstr>View from Lookout ftountain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Brasstown Bald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Athens, GA</vt:lpstr>
      <vt:lpstr>PowerPoint Presentation</vt:lpstr>
      <vt:lpstr>Granite Quarry in Georgia</vt:lpstr>
      <vt:lpstr>Georgia’s Red Clay</vt:lpstr>
      <vt:lpstr>PowerPoint Presentation</vt:lpstr>
      <vt:lpstr>Atlanta, Georgia</vt:lpstr>
      <vt:lpstr>PowerPoint Presentation</vt:lpstr>
      <vt:lpstr>PowerPoint Presentation</vt:lpstr>
      <vt:lpstr>Vidalia Onions</vt:lpstr>
      <vt:lpstr>PowerPoint Presentation</vt:lpstr>
      <vt:lpstr>PowerPoint Presentation</vt:lpstr>
      <vt:lpstr>PowerPoint Presentation</vt:lpstr>
      <vt:lpstr>PowerPoint Presentation</vt:lpstr>
      <vt:lpstr>TEACHER INFO:</vt:lpstr>
      <vt:lpstr>PowerPoint Presentation</vt:lpstr>
      <vt:lpstr>PowerPoint Presentation</vt:lpstr>
      <vt:lpstr>TEACHER INFO: Regions ftap</vt:lpstr>
      <vt:lpstr>PowerPoint Presentation</vt:lpstr>
      <vt:lpstr>TEACHER INFO: Billboard</vt:lpstr>
      <vt:lpstr>PowerPoint Presentation</vt:lpstr>
      <vt:lpstr>TEACHER INFO: Real Estate Ad</vt:lpstr>
      <vt:lpstr>PowerPoint Presentation</vt:lpstr>
      <vt:lpstr>TEACHER INFO: Pass the Paper</vt:lpstr>
      <vt:lpstr>PowerPoint Presentation</vt:lpstr>
      <vt:lpstr>Appalachian  Plateau</vt:lpstr>
      <vt:lpstr>Ridge &amp;  Valley</vt:lpstr>
      <vt:lpstr>Blue  Ridge</vt:lpstr>
      <vt:lpstr>Piedmont</vt:lpstr>
      <vt:lpstr>Coastal  Plain</vt:lpstr>
      <vt:lpstr>TEACHER INFO: Comprehension Check</vt:lpstr>
      <vt:lpstr>PowerPoint Presentation</vt:lpstr>
      <vt:lpstr>PowerPoint Presentation</vt:lpstr>
      <vt:lpstr>TEACHER INFO: TICKET OUT THE DOOR</vt:lpstr>
      <vt:lpstr>PowerPoint Presentation</vt:lpstr>
      <vt:lpstr>Thank you so much for downloading this file. I sincerely hope you  find it helpful and that your students learn a lot from it! I look  forward to reading your feedback in my store.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Trantow</dc:creator>
  <cp:lastModifiedBy>Jones, Christopher</cp:lastModifiedBy>
  <cp:revision>1</cp:revision>
  <dcterms:created xsi:type="dcterms:W3CDTF">2018-07-31T12:04:26Z</dcterms:created>
  <dcterms:modified xsi:type="dcterms:W3CDTF">2019-05-30T16:44:03Z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2017-07-13T00:00:00Z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2018-07-31T00:00:00Z</vt:filetime>
  </property>
</Properties>
</file>